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001E053E-DA2E-4B1F-A79F-1168B644F40D}" type="datetimeFigureOut">
              <a:rPr lang="el-GR" smtClean="0"/>
              <a:pPr/>
              <a:t>19/7/2014</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4449F2A9-B2CE-47D0-8313-5C54D6C01A9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01E053E-DA2E-4B1F-A79F-1168B644F40D}" type="datetimeFigureOut">
              <a:rPr lang="el-GR" smtClean="0"/>
              <a:pPr/>
              <a:t>19/7/2014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449F2A9-B2CE-47D0-8313-5C54D6C01A9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01E053E-DA2E-4B1F-A79F-1168B644F40D}" type="datetimeFigureOut">
              <a:rPr lang="el-GR" smtClean="0"/>
              <a:pPr/>
              <a:t>19/7/2014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449F2A9-B2CE-47D0-8313-5C54D6C01A9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01E053E-DA2E-4B1F-A79F-1168B644F40D}" type="datetimeFigureOut">
              <a:rPr lang="el-GR" smtClean="0"/>
              <a:pPr/>
              <a:t>19/7/2014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449F2A9-B2CE-47D0-8313-5C54D6C01A9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01E053E-DA2E-4B1F-A79F-1168B644F40D}" type="datetimeFigureOut">
              <a:rPr lang="el-GR" smtClean="0"/>
              <a:pPr/>
              <a:t>19/7/2014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449F2A9-B2CE-47D0-8313-5C54D6C01A92}"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01E053E-DA2E-4B1F-A79F-1168B644F40D}" type="datetimeFigureOut">
              <a:rPr lang="el-GR" smtClean="0"/>
              <a:pPr/>
              <a:t>19/7/2014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449F2A9-B2CE-47D0-8313-5C54D6C01A9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001E053E-DA2E-4B1F-A79F-1168B644F40D}" type="datetimeFigureOut">
              <a:rPr lang="el-GR" smtClean="0"/>
              <a:pPr/>
              <a:t>19/7/2014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449F2A9-B2CE-47D0-8313-5C54D6C01A9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001E053E-DA2E-4B1F-A79F-1168B644F40D}" type="datetimeFigureOut">
              <a:rPr lang="el-GR" smtClean="0"/>
              <a:pPr/>
              <a:t>19/7/2014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449F2A9-B2CE-47D0-8313-5C54D6C01A9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01E053E-DA2E-4B1F-A79F-1168B644F40D}" type="datetimeFigureOut">
              <a:rPr lang="el-GR" smtClean="0"/>
              <a:pPr/>
              <a:t>19/7/2014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449F2A9-B2CE-47D0-8313-5C54D6C01A9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01E053E-DA2E-4B1F-A79F-1168B644F40D}" type="datetimeFigureOut">
              <a:rPr lang="el-GR" smtClean="0"/>
              <a:pPr/>
              <a:t>19/7/2014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449F2A9-B2CE-47D0-8313-5C54D6C01A9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01E053E-DA2E-4B1F-A79F-1168B644F40D}" type="datetimeFigureOut">
              <a:rPr lang="el-GR" smtClean="0"/>
              <a:pPr/>
              <a:t>19/7/2014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4449F2A9-B2CE-47D0-8313-5C54D6C01A92}"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01E053E-DA2E-4B1F-A79F-1168B644F40D}" type="datetimeFigureOut">
              <a:rPr lang="el-GR" smtClean="0"/>
              <a:pPr/>
              <a:t>19/7/2014</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449F2A9-B2CE-47D0-8313-5C54D6C01A92}"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news.kathimerini.gr/4dcgi/_w_articles_ell_100014_04/01/2014_54496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t>ΣΟΦΟΚΛΕΟΥΣ ΑΝΤΙΓΟΝΗ</a:t>
            </a:r>
            <a:r>
              <a:rPr lang="el-GR" dirty="0"/>
              <a:t/>
            </a:r>
            <a:br>
              <a:rPr lang="el-GR" dirty="0"/>
            </a:br>
            <a:r>
              <a:rPr lang="el-GR" dirty="0" smtClean="0"/>
              <a:t>…μία «έφηβη» του σήμερα…..</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a:t>
            </a:r>
            <a:r>
              <a:rPr lang="el-GR" dirty="0" err="1" smtClean="0"/>
              <a:t>Οὒτοι</a:t>
            </a:r>
            <a:r>
              <a:rPr lang="el-GR" dirty="0" smtClean="0"/>
              <a:t> </a:t>
            </a:r>
            <a:r>
              <a:rPr lang="el-GR" dirty="0" err="1" smtClean="0"/>
              <a:t>συνέχθειν,ἀλλά</a:t>
            </a:r>
            <a:r>
              <a:rPr lang="el-GR" dirty="0" smtClean="0"/>
              <a:t> </a:t>
            </a:r>
            <a:r>
              <a:rPr lang="el-GR" dirty="0" err="1" smtClean="0"/>
              <a:t>συμφιλεῖν</a:t>
            </a:r>
            <a:r>
              <a:rPr lang="el-GR" dirty="0" smtClean="0"/>
              <a:t> </a:t>
            </a:r>
            <a:r>
              <a:rPr lang="el-GR" dirty="0" err="1" smtClean="0"/>
              <a:t>ἔφυν</a:t>
            </a:r>
            <a:r>
              <a:rPr lang="el-GR" dirty="0" smtClean="0"/>
              <a:t>».</a:t>
            </a:r>
            <a:endParaRPr lang="el-GR" dirty="0"/>
          </a:p>
        </p:txBody>
      </p:sp>
      <p:sp>
        <p:nvSpPr>
          <p:cNvPr id="3" name="2 - Θέση περιεχομένου"/>
          <p:cNvSpPr>
            <a:spLocks noGrp="1"/>
          </p:cNvSpPr>
          <p:nvPr>
            <p:ph idx="1"/>
          </p:nvPr>
        </p:nvSpPr>
        <p:spPr>
          <a:xfrm>
            <a:off x="395536" y="1844824"/>
            <a:ext cx="8291264" cy="4479776"/>
          </a:xfrm>
        </p:spPr>
        <p:txBody>
          <a:bodyPr>
            <a:noAutofit/>
          </a:bodyPr>
          <a:lstStyle/>
          <a:p>
            <a:r>
              <a:rPr lang="el-GR" sz="1100" dirty="0" smtClean="0"/>
              <a:t>«Δεν γεννήθηκα για να μισώ, αλλά για ν’ αγαπώ». Η φράση αυτή από την «Αντιγόνη» είχε γοητεύσει την τάξη του Κυριακάτικου Σχολείου Μεταναστών.</a:t>
            </a:r>
            <a:br>
              <a:rPr lang="el-GR" sz="1100" dirty="0" smtClean="0"/>
            </a:br>
            <a:r>
              <a:rPr lang="el-GR" sz="1100" dirty="0" smtClean="0"/>
              <a:t/>
            </a:r>
            <a:br>
              <a:rPr lang="el-GR" sz="1100" dirty="0" smtClean="0"/>
            </a:br>
            <a:r>
              <a:rPr lang="el-GR" sz="1100" dirty="0" smtClean="0"/>
              <a:t>Οι μαθητές, οι περισσότεροι ενήλικοι, που εργάζονταν τις καθημερινές και αφιέρωναν τις Κυριακές τους στο μάθημα, είχαν ζητήσει από τη δασκάλα να τους τη γράψει στον πίνακα στα αρχαία ελληνικά: «Ούτοι </a:t>
            </a:r>
            <a:r>
              <a:rPr lang="el-GR" sz="1100" dirty="0" err="1" smtClean="0"/>
              <a:t>συνέχθειν</a:t>
            </a:r>
            <a:r>
              <a:rPr lang="el-GR" sz="1100" dirty="0" smtClean="0"/>
              <a:t>, αλλά </a:t>
            </a:r>
            <a:r>
              <a:rPr lang="el-GR" sz="1100" dirty="0" err="1" smtClean="0"/>
              <a:t>συμφιλείν</a:t>
            </a:r>
            <a:r>
              <a:rPr lang="el-GR" sz="1100" dirty="0" smtClean="0"/>
              <a:t> </a:t>
            </a:r>
            <a:r>
              <a:rPr lang="el-GR" sz="1100" dirty="0" err="1" smtClean="0"/>
              <a:t>έφυν</a:t>
            </a:r>
            <a:r>
              <a:rPr lang="el-GR" sz="1100" dirty="0" smtClean="0"/>
              <a:t>». «Παιδιά, κανείς νεοέλληνας, αν του πείτε αυτή τη φράση δεν πρόκειται να σας καταλάβει», τους έλεγε η </a:t>
            </a:r>
            <a:r>
              <a:rPr lang="el-GR" sz="1100" dirty="0" err="1" smtClean="0"/>
              <a:t>Ολγα</a:t>
            </a:r>
            <a:r>
              <a:rPr lang="el-GR" sz="1100" dirty="0" smtClean="0"/>
              <a:t> </a:t>
            </a:r>
            <a:r>
              <a:rPr lang="el-GR" sz="1100" dirty="0" err="1" smtClean="0"/>
              <a:t>Νικολαΐδου</a:t>
            </a:r>
            <a:r>
              <a:rPr lang="el-GR" sz="1100" dirty="0" smtClean="0"/>
              <a:t>, αλλά εκείνα έγραφαν ήδη στα τετράδιά τους, την εμβληματική φράση του Σοφοκλή, αργά και προσεκτικά. «Είναι σημαντικό να το ξέρουμε, όπως ακριβώς το είπε», έκανε ο 19χρονος </a:t>
            </a:r>
            <a:r>
              <a:rPr lang="el-GR" sz="1100" dirty="0" err="1" smtClean="0"/>
              <a:t>Αχμέντ</a:t>
            </a:r>
            <a:r>
              <a:rPr lang="el-GR" sz="1100" dirty="0" smtClean="0"/>
              <a:t>, πρόσφυγας από τη Συρία.</a:t>
            </a:r>
            <a:br>
              <a:rPr lang="el-GR" sz="1100" dirty="0" smtClean="0"/>
            </a:br>
            <a:r>
              <a:rPr lang="el-GR" sz="1100" dirty="0" smtClean="0"/>
              <a:t>(...)</a:t>
            </a:r>
            <a:br>
              <a:rPr lang="el-GR" sz="1100" dirty="0" smtClean="0"/>
            </a:br>
            <a:r>
              <a:rPr lang="el-GR" sz="1100" dirty="0" smtClean="0"/>
              <a:t>Από την αρχή ο </a:t>
            </a:r>
            <a:r>
              <a:rPr lang="el-GR" sz="1100" dirty="0" err="1" smtClean="0"/>
              <a:t>Αχμέντ</a:t>
            </a:r>
            <a:r>
              <a:rPr lang="el-GR" sz="1100" dirty="0" smtClean="0"/>
              <a:t> είχε εντυπωσιάσει την </a:t>
            </a:r>
            <a:r>
              <a:rPr lang="el-GR" sz="1100" dirty="0" err="1" smtClean="0"/>
              <a:t>Ολγα</a:t>
            </a:r>
            <a:r>
              <a:rPr lang="el-GR" sz="1100" dirty="0" smtClean="0"/>
              <a:t>. Ιδιαίτερα έξυπνος, με φοβερή αντίληψη –«τα ’πιανε όλα στον αέρα»– και πολύ όμορφος: μεγάλα πράσινα και εκφραστικά μάτια, σκούρα επιδερμίδα και μαύρα μαλλιά. «Και πολύ πειραχτήρι. Του άρεσαν οι ανατροπές, οι αντιθέσεις, οι πλάκες και κυρίως το σαμποτάρισμα κάθε στιγμής που </a:t>
            </a:r>
            <a:r>
              <a:rPr lang="el-GR" sz="1100" dirty="0" err="1" smtClean="0"/>
              <a:t>έρρεπε</a:t>
            </a:r>
            <a:r>
              <a:rPr lang="el-GR" sz="1100" dirty="0" smtClean="0"/>
              <a:t> προς τη σοβαρότητα». Τον θυμάται να της λέει «κυρία δασκάλα –έτσι μ’ έλεγε– βρήκα κι εγώ ένα στίχο του Ελύτη, το “Θεέ μου, ξόδεψες τόσο μπλε για να μη σε βλέπουμε”» και αμέσως μετά να αφήνει επίτηδες το κινητό του να χτυπήσει για να δει πώς θα αντιδράσει εκείνη στον ήχο κλήσης του... σκυλάδικου που είχε επιλέξει. «</a:t>
            </a:r>
            <a:r>
              <a:rPr lang="el-GR" sz="1100" dirty="0" err="1" smtClean="0"/>
              <a:t>Ολα</a:t>
            </a:r>
            <a:r>
              <a:rPr lang="el-GR" sz="1100" dirty="0" smtClean="0"/>
              <a:t> χρειάζονται στη ζωή, κυρία δασκάλα», απαντούσε στο βλέμμα της.</a:t>
            </a:r>
            <a:br>
              <a:rPr lang="el-GR" sz="1100" dirty="0" smtClean="0"/>
            </a:br>
            <a:r>
              <a:rPr lang="el-GR" sz="1100" dirty="0" smtClean="0"/>
              <a:t/>
            </a:r>
            <a:br>
              <a:rPr lang="el-GR" sz="1100" dirty="0" smtClean="0"/>
            </a:br>
            <a:r>
              <a:rPr lang="el-GR" sz="1100" dirty="0" smtClean="0"/>
              <a:t>Η «Αντιγόνη» τον είχε γοητεύσει. «Βλέπετε σε όλους τους λαούς, σε όλους τους πολιτισμούς, οι νεκροί είναι ιεροί και η τέλεση της ταφής τους, αδιαπραγμάτευτο, τελευταίο χρέος των ζωντανών απέναντί τους», εξηγεί η </a:t>
            </a:r>
            <a:r>
              <a:rPr lang="el-GR" sz="1100" dirty="0" err="1" smtClean="0"/>
              <a:t>Ολγα</a:t>
            </a:r>
            <a:r>
              <a:rPr lang="el-GR" sz="1100" dirty="0" smtClean="0"/>
              <a:t>. Μια μέρα, όταν τους διάβασε το ποίημα του Μπρεχτ «Στρατηγέ το τανκ σου είναι δυνατό μηχάνημα» και τους ρώτησε τι σκέφτονται, ο </a:t>
            </a:r>
            <a:r>
              <a:rPr lang="el-GR" sz="1100" dirty="0" err="1" smtClean="0"/>
              <a:t>Αχμέντ</a:t>
            </a:r>
            <a:r>
              <a:rPr lang="el-GR" sz="1100" dirty="0" smtClean="0"/>
              <a:t> απάντησε: «Σκέφτομαι ότι μόνο η Αντιγόνη, θα μπορούσε να νικήσει αυτόν τον στρατηγό, λέγοντάς του “δεν γεννήθηκα για να μισώ, αλλά για ν’ αγαπώ”».</a:t>
            </a:r>
            <a:br>
              <a:rPr lang="el-GR" sz="1100" dirty="0" smtClean="0"/>
            </a:br>
            <a:r>
              <a:rPr lang="el-GR" sz="1100" dirty="0" smtClean="0"/>
              <a:t/>
            </a:r>
            <a:br>
              <a:rPr lang="el-GR" sz="1100" dirty="0" smtClean="0"/>
            </a:br>
            <a:r>
              <a:rPr lang="el-GR" sz="1100" dirty="0" smtClean="0"/>
              <a:t>Λίγες ημέρες αργότερα, ο </a:t>
            </a:r>
            <a:r>
              <a:rPr lang="el-GR" sz="1100" dirty="0" err="1" smtClean="0"/>
              <a:t>Αχμέντ</a:t>
            </a:r>
            <a:r>
              <a:rPr lang="el-GR" sz="1100" dirty="0" smtClean="0"/>
              <a:t> ανακοίνωσε στην τάξη ότι θα επέστρεφε στην πατρίδα του για να υπηρετήσει τη θητεία του. «Αυτό είναι το σωστό και αυτό θα κάνω», είπε στη δασκάλα του. «Αλλά θα ξαναγυρίσω».</a:t>
            </a:r>
            <a:br>
              <a:rPr lang="el-GR" sz="1100" dirty="0" smtClean="0"/>
            </a:br>
            <a:r>
              <a:rPr lang="el-GR" sz="1100" dirty="0" smtClean="0"/>
              <a:t/>
            </a:r>
            <a:br>
              <a:rPr lang="el-GR" sz="1100" dirty="0" smtClean="0"/>
            </a:br>
            <a:r>
              <a:rPr lang="el-GR" sz="1100" dirty="0" smtClean="0"/>
              <a:t>Δεν ξαναγύρισε. Έπεσε πάνω στον εμφύλιο και σκοτώθηκε. Όπως τους ενημέρωσε ο συμμαθητής του ο </a:t>
            </a:r>
            <a:r>
              <a:rPr lang="el-GR" sz="1100" dirty="0" err="1" smtClean="0"/>
              <a:t>Σιάρ</a:t>
            </a:r>
            <a:r>
              <a:rPr lang="el-GR" sz="1100" dirty="0" smtClean="0"/>
              <a:t>, τον διέταξαν να πυροβολήσει τον κόσμο που διαμαρτυρόταν σε μια πλατεία, εκείνος αρνήθηκε με αποτέλεσμα να τον εκτελέσουν, μαζί με όσους ακολούθησαν το παράδειγμά του.</a:t>
            </a:r>
            <a:br>
              <a:rPr lang="el-GR" sz="1100" dirty="0" smtClean="0"/>
            </a:br>
            <a:r>
              <a:rPr lang="el-GR" sz="1100" dirty="0" smtClean="0"/>
              <a:t/>
            </a:r>
            <a:br>
              <a:rPr lang="el-GR" sz="1100" dirty="0" smtClean="0"/>
            </a:br>
            <a:r>
              <a:rPr lang="el-GR" sz="1100" dirty="0" smtClean="0"/>
              <a:t>α</a:t>
            </a:r>
            <a:r>
              <a:rPr lang="el-GR" sz="1100" dirty="0" smtClean="0"/>
              <a:t>.</a:t>
            </a:r>
          </a:p>
          <a:p>
            <a:r>
              <a:rPr lang="el-GR" sz="1100" dirty="0" smtClean="0"/>
              <a:t/>
            </a:r>
            <a:br>
              <a:rPr lang="el-GR" sz="1100" dirty="0" smtClean="0"/>
            </a:br>
            <a:endParaRPr lang="el-GR" sz="1100" dirty="0" smtClean="0"/>
          </a:p>
          <a:p>
            <a:endParaRPr lang="el-GR" sz="11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sz="2800" dirty="0" smtClean="0"/>
              <a:t>Η Όλγα </a:t>
            </a:r>
            <a:r>
              <a:rPr lang="el-GR" sz="2800" dirty="0" err="1" smtClean="0"/>
              <a:t>συνετρίβη</a:t>
            </a:r>
            <a:r>
              <a:rPr lang="el-GR" sz="2800" dirty="0" smtClean="0"/>
              <a:t>. «Την ημέρα που έμαθα για τον θάνατο του </a:t>
            </a:r>
            <a:r>
              <a:rPr lang="el-GR" sz="2800" dirty="0" err="1" smtClean="0"/>
              <a:t>Αχμέντ</a:t>
            </a:r>
            <a:r>
              <a:rPr lang="el-GR" sz="2800" dirty="0" smtClean="0"/>
              <a:t> ένιωσα να μισώ όλα τα αγαπημένα μου αναγνώσματα, αυτά που με τόση χαρά και υπερηφάνεια είχα μοιραστεί μαζί του και με τους υπόλοιπους μαθητές μου. Και την Αντιγόνη και τον Μπρεχτ και τους ποιητές και τα ιδανικά και τις αξίες και τις ιδεολογίες και τις θεωρίες...», λέει. «Σκέφτηκα ότι το πιο ιερό μάθημα είναι η ζωή. Πάνω σε αυτό, εγώ τι δίδαξα; Πώς να πεθαίνεις ηρωικά; Αν έστω και στο ελάχιστο επηρέασα τη στάση του εκείνη τη στιγμή, ήμουν συνένοχη, αλλά όχι συμμέτοχη. Εγώ μιλούσα στη θεωρία, αλλά ο </a:t>
            </a:r>
            <a:r>
              <a:rPr lang="el-GR" sz="2800" dirty="0" err="1" smtClean="0"/>
              <a:t>Αχμέντ</a:t>
            </a:r>
            <a:r>
              <a:rPr lang="el-GR" sz="2800" dirty="0" smtClean="0"/>
              <a:t> πέρασε στην πράξη».</a:t>
            </a:r>
            <a:br>
              <a:rPr lang="el-GR" sz="2800" dirty="0" smtClean="0"/>
            </a:br>
            <a:r>
              <a:rPr lang="el-GR" sz="2800" dirty="0" smtClean="0"/>
              <a:t/>
            </a:r>
            <a:br>
              <a:rPr lang="el-GR" sz="2800" dirty="0" smtClean="0"/>
            </a:br>
            <a:r>
              <a:rPr lang="el-GR" sz="2800" dirty="0" smtClean="0"/>
              <a:t>Η </a:t>
            </a:r>
            <a:r>
              <a:rPr lang="el-GR" sz="2800" b="1" dirty="0" smtClean="0"/>
              <a:t>Λίνα </a:t>
            </a:r>
            <a:r>
              <a:rPr lang="el-GR" sz="2800" b="1" dirty="0" err="1" smtClean="0"/>
              <a:t>Γιανναρού</a:t>
            </a:r>
            <a:r>
              <a:rPr lang="el-GR" sz="2800" dirty="0" smtClean="0"/>
              <a:t> καταγράφει στην Καθημερινή της Κυριακής </a:t>
            </a:r>
            <a:r>
              <a:rPr lang="el-GR" sz="2800" dirty="0" smtClean="0">
                <a:hlinkClick r:id="rId2"/>
              </a:rPr>
              <a:t>εδώ</a:t>
            </a:r>
            <a:r>
              <a:rPr lang="el-GR" sz="2800" dirty="0" smtClean="0"/>
              <a:t> μια συγκλονιστική ιστορία.</a:t>
            </a:r>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…ακολουθεί συζήτηση….</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Στόχοι:</a:t>
            </a:r>
            <a:br>
              <a:rPr lang="el-GR" dirty="0" smtClean="0"/>
            </a:br>
            <a:r>
              <a:rPr lang="el-GR" sz="2700" dirty="0" smtClean="0"/>
              <a:t/>
            </a:r>
            <a:br>
              <a:rPr lang="el-GR" sz="2700" dirty="0" smtClean="0"/>
            </a:br>
            <a:endParaRPr lang="el-GR" sz="2700" dirty="0"/>
          </a:p>
        </p:txBody>
      </p:sp>
      <p:sp>
        <p:nvSpPr>
          <p:cNvPr id="3" name="2 - Θέση περιεχομένου"/>
          <p:cNvSpPr>
            <a:spLocks noGrp="1"/>
          </p:cNvSpPr>
          <p:nvPr>
            <p:ph idx="1"/>
          </p:nvPr>
        </p:nvSpPr>
        <p:spPr/>
        <p:txBody>
          <a:bodyPr>
            <a:normAutofit lnSpcReduction="10000"/>
          </a:bodyPr>
          <a:lstStyle/>
          <a:p>
            <a:pPr lvl="2"/>
            <a:r>
              <a:rPr lang="el-GR" dirty="0" smtClean="0"/>
              <a:t>1.  Να καταστεί επίκαιρο και ενδιαφέρον το έργο ώστε να κερδηθεί η προσοχή των παιδιών </a:t>
            </a:r>
            <a:r>
              <a:rPr lang="el-GR" dirty="0" err="1" smtClean="0"/>
              <a:t>σ΄ένα</a:t>
            </a:r>
            <a:r>
              <a:rPr lang="el-GR" dirty="0" smtClean="0"/>
              <a:t> μάθημα «γενικής παιδείας και μάλιστα… «αρχαίο (!)», κατά την …ακριβή έκφραση μαθητή.</a:t>
            </a:r>
          </a:p>
          <a:p>
            <a:pPr lvl="2"/>
            <a:r>
              <a:rPr lang="el-GR" dirty="0" smtClean="0"/>
              <a:t>2.  Να ταυτιστούν με την  «εφηβική», αυθόρμητη επαναστατικότητα της ηρωίδας.</a:t>
            </a:r>
          </a:p>
          <a:p>
            <a:pPr lvl="2"/>
            <a:r>
              <a:rPr lang="el-GR" dirty="0" smtClean="0"/>
              <a:t>3.  Να ασκηθούν στη δραματοποίηση και στο παιχνίδι ρόλων.</a:t>
            </a:r>
          </a:p>
          <a:p>
            <a:pPr lvl="2"/>
            <a:r>
              <a:rPr lang="el-GR" dirty="0" smtClean="0"/>
              <a:t>4.  Να γνωρίσουν το έργο, όσο το δυνατόν σε ολόκληρη τη μορφή του, (να διδαχθεί περιληπτικά έστω μέχρι το τέλος)</a:t>
            </a:r>
            <a:r>
              <a:rPr lang="en-US" dirty="0" smtClean="0"/>
              <a:t> </a:t>
            </a:r>
            <a:r>
              <a:rPr lang="el-GR" dirty="0" smtClean="0"/>
              <a:t>και να κατανοήσουν γιατί εξακολουθεί να παραμένει επίκαιρο και σήμερα και παρουσιάζεται με διάφορες μορφές παγκοσμίως. </a:t>
            </a:r>
            <a:endParaRPr lang="en-US" dirty="0" smtClean="0"/>
          </a:p>
          <a:p>
            <a:pPr lvl="2"/>
            <a:r>
              <a:rPr lang="en-US" dirty="0" smtClean="0"/>
              <a:t>5</a:t>
            </a:r>
            <a:r>
              <a:rPr lang="el-GR" dirty="0" smtClean="0"/>
              <a:t>.  Να κατανοήσουν  το θέατρο ως μορφή τέχνης και ελεύθερης έκφρασης σε όλες τις εποχές.</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Η παρουσίαση περιέχει προτάσεις, οι οποίες θα διανθίσουν και δεν θα ακυρώσουν την κανονική «ροή» της διδασκαλίας του κειμένου, κατά τη διάρκεια της χρονιάς… </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…ΑΦΟΡΜΗΣΗ</a:t>
            </a:r>
            <a:endParaRPr lang="el-GR" dirty="0"/>
          </a:p>
        </p:txBody>
      </p:sp>
      <p:sp>
        <p:nvSpPr>
          <p:cNvPr id="3" name="2 - Θέση περιεχομένου"/>
          <p:cNvSpPr>
            <a:spLocks noGrp="1"/>
          </p:cNvSpPr>
          <p:nvPr>
            <p:ph idx="1"/>
          </p:nvPr>
        </p:nvSpPr>
        <p:spPr>
          <a:xfrm>
            <a:off x="457200" y="1739949"/>
            <a:ext cx="8229600" cy="4425355"/>
          </a:xfrm>
        </p:spPr>
        <p:txBody>
          <a:bodyPr>
            <a:normAutofit fontScale="92500" lnSpcReduction="10000"/>
          </a:bodyPr>
          <a:lstStyle/>
          <a:p>
            <a:r>
              <a:rPr lang="el-GR" sz="2400" b="1" dirty="0" smtClean="0"/>
              <a:t>Αφόρμηση μπορεί </a:t>
            </a:r>
            <a:r>
              <a:rPr lang="el-GR" sz="2400" b="1" dirty="0" err="1" smtClean="0"/>
              <a:t>ν΄αποτελέσει</a:t>
            </a:r>
            <a:r>
              <a:rPr lang="el-GR" sz="2400" b="1" dirty="0" smtClean="0"/>
              <a:t> μια επίσκεψη στο εργαστήριο πληροφορικής όπου ο μαθητής μπορεί να ερευνήσει στο διαδίκτυο: (χωρίζουμε σε  ομάδες και αναθέτουμε αντίστοιχα να βρουν)</a:t>
            </a:r>
          </a:p>
          <a:p>
            <a:r>
              <a:rPr lang="el-GR" sz="2400" dirty="0" smtClean="0"/>
              <a:t>1. Πότε </a:t>
            </a:r>
            <a:r>
              <a:rPr lang="el-GR" sz="2400" dirty="0" err="1" smtClean="0"/>
              <a:t>πρωτοανέβηκε</a:t>
            </a:r>
            <a:r>
              <a:rPr lang="el-GR" sz="2400" dirty="0" smtClean="0"/>
              <a:t> παράσταση «Αντιγόνης» στην Ελλάδα και πόσες φορές και με ποιους «διάσημους» συντελεστές έχει ανέβει ανάλογη παράσταση;  Συγκεντρώστε στοιχεία.</a:t>
            </a:r>
          </a:p>
          <a:p>
            <a:r>
              <a:rPr lang="el-GR" sz="2400" dirty="0" smtClean="0"/>
              <a:t>2.  Ανεβαίνουν ακόμα και τώρα παραστάσεις «Αντιγόνης» στην Ελλάδα ή στο εξωτερικό;</a:t>
            </a:r>
          </a:p>
          <a:p>
            <a:r>
              <a:rPr lang="el-GR" sz="2400" dirty="0" smtClean="0"/>
              <a:t>3.  Ποιος είναι ο πιο διάσημος στίχος από την Αντιγόνη του Σοφοκλή;</a:t>
            </a:r>
          </a:p>
          <a:p>
            <a:r>
              <a:rPr lang="el-GR" sz="2400" dirty="0" smtClean="0"/>
              <a:t>4.  Παρουσιάστε εικόνες ή ολιγόλεπτα </a:t>
            </a:r>
            <a:r>
              <a:rPr lang="el-GR" sz="2400" dirty="0" err="1" smtClean="0"/>
              <a:t>βιντεάκια</a:t>
            </a:r>
            <a:r>
              <a:rPr lang="el-GR" sz="2400" dirty="0" smtClean="0"/>
              <a:t> από το διαδίκτυο για την Αντιγόνη </a:t>
            </a:r>
            <a:r>
              <a:rPr lang="el-GR" sz="2400" dirty="0" err="1" smtClean="0"/>
              <a:t>τουΣοφοκλή</a:t>
            </a:r>
            <a:r>
              <a:rPr lang="el-GR" sz="2400" dirty="0" smtClean="0"/>
              <a:t>.</a:t>
            </a:r>
            <a:endParaRPr lang="el-G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Την δεύτερη ώρα μοιράζουμε στα παιδιά το πρόγραμμα από τη παράσταση με τίτλο «Σπουδή στην Αντιγόνη» από τη θεατρική ομάδα του 7</a:t>
            </a:r>
            <a:r>
              <a:rPr lang="el-GR" baseline="30000" dirty="0" smtClean="0"/>
              <a:t>ου</a:t>
            </a:r>
            <a:r>
              <a:rPr lang="el-GR" dirty="0" smtClean="0"/>
              <a:t> Γενικού Λυκείου Ηρακλείου (ακολουθεί φωτογραφία του προγράμματος – η παράσταση παίχτηκε στο Μικρό Κηποθέατρο «Μάνος Χατζηδάκης» το Σάββατο 22 Ιουνίου 2013), το οποίο περιέχει και απόψεις των μαθητών για το «ανέβασμα» του έργου και για το ίδιο το έργο…</a:t>
            </a: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descr="Snapshot_20140716_3.JPG"/>
          <p:cNvPicPr>
            <a:picLocks noGrp="1" noChangeAspect="1"/>
          </p:cNvPicPr>
          <p:nvPr>
            <p:ph idx="1"/>
          </p:nvPr>
        </p:nvPicPr>
        <p:blipFill>
          <a:blip r:embed="rId2" cstate="print"/>
          <a:stretch>
            <a:fillRect/>
          </a:stretch>
        </p:blipFill>
        <p:spPr>
          <a:xfrm>
            <a:off x="1645708" y="1935163"/>
            <a:ext cx="5852583" cy="4389437"/>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Ακολουθεί συζήτηση και… </a:t>
            </a:r>
          </a:p>
          <a:p>
            <a:r>
              <a:rPr lang="el-GR" dirty="0" smtClean="0"/>
              <a:t>Δίνουμε στα παιδιά και αποσπάσματα από την Αντιγόνη στην κρητική </a:t>
            </a:r>
            <a:r>
              <a:rPr lang="el-GR" dirty="0" err="1" smtClean="0"/>
              <a:t>διάλεκτο….εκδόσεις…συγγραφέας</a:t>
            </a:r>
            <a:r>
              <a:rPr lang="el-GR" dirty="0" smtClean="0"/>
              <a:t>…</a:t>
            </a:r>
          </a:p>
          <a:p>
            <a:r>
              <a:rPr lang="el-GR" dirty="0" smtClean="0"/>
              <a:t> και απόσπασμα από το </a:t>
            </a:r>
            <a:r>
              <a:rPr lang="el-GR" dirty="0" err="1" smtClean="0"/>
              <a:t>Κόμικ</a:t>
            </a:r>
            <a:r>
              <a:rPr lang="el-GR" dirty="0" smtClean="0"/>
              <a:t> «Αντιγόνη</a:t>
            </a:r>
            <a:r>
              <a:rPr lang="el-GR" smtClean="0"/>
              <a:t>» εκδόσεις….</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Φωτογραφίες και </a:t>
            </a:r>
            <a:r>
              <a:rPr lang="el-GR" dirty="0" err="1" smtClean="0"/>
              <a:t>βιντεάκια</a:t>
            </a:r>
            <a:r>
              <a:rPr lang="el-GR" dirty="0" smtClean="0"/>
              <a:t>  </a:t>
            </a:r>
            <a:r>
              <a:rPr lang="el-GR" dirty="0" smtClean="0"/>
              <a:t>των παιδιών όπου θα περιγράφουν τη δική τους επανάσταση</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a:t>
            </a:r>
            <a:r>
              <a:rPr lang="el-GR" dirty="0" err="1" smtClean="0"/>
              <a:t>Οὒτοι</a:t>
            </a:r>
            <a:r>
              <a:rPr lang="el-GR" dirty="0" smtClean="0"/>
              <a:t> </a:t>
            </a:r>
            <a:r>
              <a:rPr lang="el-GR" dirty="0" err="1" smtClean="0"/>
              <a:t>συνέχθειν,ἀλλά</a:t>
            </a:r>
            <a:r>
              <a:rPr lang="el-GR" dirty="0" smtClean="0"/>
              <a:t> </a:t>
            </a:r>
            <a:r>
              <a:rPr lang="el-GR" dirty="0" err="1" smtClean="0"/>
              <a:t>συμφιλεῖν</a:t>
            </a:r>
            <a:r>
              <a:rPr lang="el-GR" dirty="0" smtClean="0"/>
              <a:t> </a:t>
            </a:r>
            <a:r>
              <a:rPr lang="el-GR" dirty="0" err="1" smtClean="0"/>
              <a:t>ἔφυν</a:t>
            </a:r>
            <a:r>
              <a:rPr lang="el-GR" dirty="0" smtClean="0"/>
              <a:t>».</a:t>
            </a:r>
            <a:endParaRPr lang="el-GR" dirty="0"/>
          </a:p>
        </p:txBody>
      </p:sp>
      <p:sp>
        <p:nvSpPr>
          <p:cNvPr id="3" name="2 - Θέση περιεχομένου"/>
          <p:cNvSpPr>
            <a:spLocks noGrp="1"/>
          </p:cNvSpPr>
          <p:nvPr>
            <p:ph idx="1"/>
          </p:nvPr>
        </p:nvSpPr>
        <p:spPr/>
        <p:txBody>
          <a:bodyPr/>
          <a:lstStyle/>
          <a:p>
            <a:r>
              <a:rPr lang="el-GR" dirty="0" smtClean="0"/>
              <a:t>Όταν φτάσουμε στο αντίστοιχο χωρίο μοιράζουμε στα παιδιά φωτοτυπία με το παρακάτω κείμενο:</a:t>
            </a:r>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146</TotalTime>
  <Words>549</Words>
  <Application>Microsoft Office PowerPoint</Application>
  <PresentationFormat>Προβολή στην οθόνη (4:3)</PresentationFormat>
  <Paragraphs>26</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Ροή</vt:lpstr>
      <vt:lpstr>ΣΟΦΟΚΛΕΟΥΣ ΑΝΤΙΓΟΝΗ …μία «έφηβη» του σήμερα…..</vt:lpstr>
      <vt:lpstr>Στόχοι:  </vt:lpstr>
      <vt:lpstr>Διαφάνεια 3</vt:lpstr>
      <vt:lpstr>…ΑΦΟΡΜΗΣΗ</vt:lpstr>
      <vt:lpstr>Διαφάνεια 5</vt:lpstr>
      <vt:lpstr>Διαφάνεια 6</vt:lpstr>
      <vt:lpstr>Διαφάνεια 7</vt:lpstr>
      <vt:lpstr>Διαφάνεια 8</vt:lpstr>
      <vt:lpstr>«Οὒτοι συνέχθειν,ἀλλά συμφιλεῖν ἔφυν».</vt:lpstr>
      <vt:lpstr>«Οὒτοι συνέχθειν,ἀλλά συμφιλεῖν ἔφυν».</vt:lpstr>
      <vt:lpstr>Διαφάνεια 11</vt:lpstr>
      <vt:lpstr>Διαφάνεια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ΣΟΦΟΚΛΕΟΥΣ ΑΝΤΙΓΟΝΗ …μία «έφηβη» του σήμερα…..</dc:title>
  <dc:creator>Χρήστης των Windows</dc:creator>
  <cp:lastModifiedBy>Χρήστης των Windows</cp:lastModifiedBy>
  <cp:revision>20</cp:revision>
  <dcterms:created xsi:type="dcterms:W3CDTF">2014-07-10T06:48:54Z</dcterms:created>
  <dcterms:modified xsi:type="dcterms:W3CDTF">2014-07-19T07:21:34Z</dcterms:modified>
</cp:coreProperties>
</file>