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32"/>
  </p:notesMasterIdLst>
  <p:sldIdLst>
    <p:sldId id="256" r:id="rId2"/>
    <p:sldId id="257" r:id="rId3"/>
    <p:sldId id="258" r:id="rId4"/>
    <p:sldId id="259" r:id="rId5"/>
    <p:sldId id="260" r:id="rId6"/>
    <p:sldId id="261" r:id="rId7"/>
    <p:sldId id="267" r:id="rId8"/>
    <p:sldId id="262" r:id="rId9"/>
    <p:sldId id="263" r:id="rId10"/>
    <p:sldId id="264" r:id="rId11"/>
    <p:sldId id="265" r:id="rId12"/>
    <p:sldId id="266" r:id="rId13"/>
    <p:sldId id="274" r:id="rId14"/>
    <p:sldId id="268" r:id="rId15"/>
    <p:sldId id="269" r:id="rId16"/>
    <p:sldId id="270" r:id="rId17"/>
    <p:sldId id="271" r:id="rId18"/>
    <p:sldId id="272" r:id="rId19"/>
    <p:sldId id="275" r:id="rId20"/>
    <p:sldId id="276" r:id="rId21"/>
    <p:sldId id="277" r:id="rId22"/>
    <p:sldId id="278" r:id="rId23"/>
    <p:sldId id="285" r:id="rId24"/>
    <p:sldId id="279" r:id="rId25"/>
    <p:sldId id="273" r:id="rId26"/>
    <p:sldId id="284" r:id="rId27"/>
    <p:sldId id="283" r:id="rId28"/>
    <p:sldId id="280" r:id="rId29"/>
    <p:sldId id="281" r:id="rId30"/>
    <p:sldId id="282" r:id="rId3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91A2C1-227E-4735-8B11-4099C73244DA}" type="datetimeFigureOut">
              <a:rPr lang="el-GR" smtClean="0"/>
              <a:pPr/>
              <a:t>17/2/2014</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DD4EA9-6471-4E60-8D49-98F646A4278D}"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86DD4EA9-6471-4E60-8D49-98F646A4278D}" type="slidenum">
              <a:rPr lang="el-GR" smtClean="0"/>
              <a:pPr/>
              <a:t>2</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0B3BCCAB-BFD3-4E4B-9FA0-DD6B14765863}" type="datetimeFigureOut">
              <a:rPr lang="el-GR" smtClean="0"/>
              <a:pPr/>
              <a:t>17/2/2014</a:t>
            </a:fld>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53C66368-AF0C-433F-BAF8-32723707352F}"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transition spd="slow">
    <p:spli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0B3BCCAB-BFD3-4E4B-9FA0-DD6B14765863}" type="datetimeFigureOut">
              <a:rPr lang="el-GR" smtClean="0"/>
              <a:pPr/>
              <a:t>17/2/2014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3C66368-AF0C-433F-BAF8-32723707352F}" type="slidenum">
              <a:rPr lang="el-GR" smtClean="0"/>
              <a:pPr/>
              <a:t>‹#›</a:t>
            </a:fld>
            <a:endParaRPr lang="el-GR"/>
          </a:p>
        </p:txBody>
      </p:sp>
    </p:spTree>
  </p:cSld>
  <p:clrMapOvr>
    <a:masterClrMapping/>
  </p:clrMapOvr>
  <p:transition spd="slow">
    <p:spli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0B3BCCAB-BFD3-4E4B-9FA0-DD6B14765863}" type="datetimeFigureOut">
              <a:rPr lang="el-GR" smtClean="0"/>
              <a:pPr/>
              <a:t>17/2/2014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3C66368-AF0C-433F-BAF8-32723707352F}" type="slidenum">
              <a:rPr lang="el-GR" smtClean="0"/>
              <a:pPr/>
              <a:t>‹#›</a:t>
            </a:fld>
            <a:endParaRPr lang="el-GR"/>
          </a:p>
        </p:txBody>
      </p:sp>
    </p:spTree>
  </p:cSld>
  <p:clrMapOvr>
    <a:masterClrMapping/>
  </p:clrMapOvr>
  <p:transition spd="slow">
    <p:spli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0B3BCCAB-BFD3-4E4B-9FA0-DD6B14765863}" type="datetimeFigureOut">
              <a:rPr lang="el-GR" smtClean="0"/>
              <a:pPr/>
              <a:t>17/2/2014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3C66368-AF0C-433F-BAF8-32723707352F}" type="slidenum">
              <a:rPr lang="el-GR" smtClean="0"/>
              <a:pPr/>
              <a:t>‹#›</a:t>
            </a:fld>
            <a:endParaRPr lang="el-GR"/>
          </a:p>
        </p:txBody>
      </p:sp>
    </p:spTree>
  </p:cSld>
  <p:clrMapOvr>
    <a:masterClrMapping/>
  </p:clrMapOvr>
  <p:transition spd="slow">
    <p:spli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0B3BCCAB-BFD3-4E4B-9FA0-DD6B14765863}" type="datetimeFigureOut">
              <a:rPr lang="el-GR" smtClean="0"/>
              <a:pPr/>
              <a:t>17/2/2014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3C66368-AF0C-433F-BAF8-32723707352F}"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transition spd="slow">
    <p:spli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0B3BCCAB-BFD3-4E4B-9FA0-DD6B14765863}" type="datetimeFigureOut">
              <a:rPr lang="el-GR" smtClean="0"/>
              <a:pPr/>
              <a:t>17/2/2014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3C66368-AF0C-433F-BAF8-32723707352F}" type="slidenum">
              <a:rPr lang="el-GR" smtClean="0"/>
              <a:pPr/>
              <a:t>‹#›</a:t>
            </a:fld>
            <a:endParaRPr lang="el-GR"/>
          </a:p>
        </p:txBody>
      </p:sp>
    </p:spTree>
  </p:cSld>
  <p:clrMapOvr>
    <a:masterClrMapping/>
  </p:clrMapOvr>
  <p:transition spd="slow">
    <p:spli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0B3BCCAB-BFD3-4E4B-9FA0-DD6B14765863}" type="datetimeFigureOut">
              <a:rPr lang="el-GR" smtClean="0"/>
              <a:pPr/>
              <a:t>17/2/2014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53C66368-AF0C-433F-BAF8-32723707352F}" type="slidenum">
              <a:rPr lang="el-GR" smtClean="0"/>
              <a:pPr/>
              <a:t>‹#›</a:t>
            </a:fld>
            <a:endParaRPr lang="el-GR"/>
          </a:p>
        </p:txBody>
      </p:sp>
    </p:spTree>
  </p:cSld>
  <p:clrMapOvr>
    <a:masterClrMapping/>
  </p:clrMapOvr>
  <p:transition spd="slow">
    <p:spli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0B3BCCAB-BFD3-4E4B-9FA0-DD6B14765863}" type="datetimeFigureOut">
              <a:rPr lang="el-GR" smtClean="0"/>
              <a:pPr/>
              <a:t>17/2/2014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53C66368-AF0C-433F-BAF8-32723707352F}" type="slidenum">
              <a:rPr lang="el-GR" smtClean="0"/>
              <a:pPr/>
              <a:t>‹#›</a:t>
            </a:fld>
            <a:endParaRPr lang="el-GR"/>
          </a:p>
        </p:txBody>
      </p:sp>
    </p:spTree>
  </p:cSld>
  <p:clrMapOvr>
    <a:masterClrMapping/>
  </p:clrMapOvr>
  <p:transition spd="slow">
    <p:spli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0B3BCCAB-BFD3-4E4B-9FA0-DD6B14765863}" type="datetimeFigureOut">
              <a:rPr lang="el-GR" smtClean="0"/>
              <a:pPr/>
              <a:t>17/2/2014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53C66368-AF0C-433F-BAF8-32723707352F}" type="slidenum">
              <a:rPr lang="el-GR" smtClean="0"/>
              <a:pPr/>
              <a:t>‹#›</a:t>
            </a:fld>
            <a:endParaRPr lang="el-GR"/>
          </a:p>
        </p:txBody>
      </p:sp>
    </p:spTree>
  </p:cSld>
  <p:clrMapOvr>
    <a:masterClrMapping/>
  </p:clrMapOvr>
  <p:transition spd="slow">
    <p:spli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0B3BCCAB-BFD3-4E4B-9FA0-DD6B14765863}" type="datetimeFigureOut">
              <a:rPr lang="el-GR" smtClean="0"/>
              <a:pPr/>
              <a:t>17/2/2014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3C66368-AF0C-433F-BAF8-32723707352F}" type="slidenum">
              <a:rPr lang="el-GR" smtClean="0"/>
              <a:pPr/>
              <a:t>‹#›</a:t>
            </a:fld>
            <a:endParaRPr lang="el-GR"/>
          </a:p>
        </p:txBody>
      </p:sp>
    </p:spTree>
  </p:cSld>
  <p:clrMapOvr>
    <a:masterClrMapping/>
  </p:clrMapOvr>
  <p:transition spd="slow">
    <p:spli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 Ορθογώνιο τρίγωνο"/>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 Τίτλος"/>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0B3BCCAB-BFD3-4E4B-9FA0-DD6B14765863}" type="datetimeFigureOut">
              <a:rPr lang="el-GR" smtClean="0"/>
              <a:pPr/>
              <a:t>17/2/2014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077200" y="6356350"/>
            <a:ext cx="609600" cy="365125"/>
          </a:xfrm>
        </p:spPr>
        <p:txBody>
          <a:bodyPr/>
          <a:lstStyle/>
          <a:p>
            <a:fld id="{53C66368-AF0C-433F-BAF8-32723707352F}" type="slidenum">
              <a:rPr lang="el-GR" smtClean="0"/>
              <a:pPr/>
              <a:t>‹#›</a:t>
            </a:fld>
            <a:endParaRPr lang="el-GR"/>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slow">
    <p:spli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B3BCCAB-BFD3-4E4B-9FA0-DD6B14765863}" type="datetimeFigureOut">
              <a:rPr lang="el-GR" smtClean="0"/>
              <a:pPr/>
              <a:t>17/2/2014</a:t>
            </a:fld>
            <a:endParaRPr lang="el-GR"/>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3C66368-AF0C-433F-BAF8-32723707352F}" type="slidenum">
              <a:rPr lang="el-GR" smtClean="0"/>
              <a:pPr/>
              <a:t>‹#›</a:t>
            </a:fld>
            <a:endParaRPr lang="el-GR"/>
          </a:p>
        </p:txBody>
      </p:sp>
      <p:grpSp>
        <p:nvGrpSpPr>
          <p:cNvPr id="2" name="1 - Ομάδα"/>
          <p:cNvGrpSpPr/>
          <p:nvPr/>
        </p:nvGrpSpPr>
        <p:grpSpPr>
          <a:xfrm>
            <a:off x="-19017"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ransition spd="slow">
    <p:split/>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11560" y="2996952"/>
            <a:ext cx="7851648" cy="1828800"/>
          </a:xfrm>
        </p:spPr>
        <p:txBody>
          <a:bodyPr>
            <a:normAutofit fontScale="90000"/>
          </a:bodyPr>
          <a:lstStyle/>
          <a:p>
            <a:pPr algn="ctr"/>
            <a:r>
              <a:rPr lang="el-GR" dirty="0" smtClean="0">
                <a:solidFill>
                  <a:srgbClr val="FF0000"/>
                </a:solidFill>
              </a:rPr>
              <a:t>ΔΙΔΑΣΚΑΛΙΑ </a:t>
            </a:r>
            <a:r>
              <a:rPr lang="el-GR" u="sng" dirty="0" smtClean="0">
                <a:solidFill>
                  <a:srgbClr val="FF0000"/>
                </a:solidFill>
              </a:rPr>
              <a:t>ΟΛΟΚΛΗΡΟΥ</a:t>
            </a:r>
            <a:r>
              <a:rPr lang="el-GR" dirty="0" smtClean="0">
                <a:solidFill>
                  <a:srgbClr val="FF0000"/>
                </a:solidFill>
              </a:rPr>
              <a:t> ΛΟΓΟΤΕΧΝΙΚΟΥ ΕΡΓΟΥ ΜΕ ΠΡΟΣΑΡΜΟΓΗ ΣΤΟ ΝΕΟ ΣΥΣΤΗΜΑ ΤΗΣ Α΄ΛΥΚΕΙΟΥ</a:t>
            </a:r>
            <a:endParaRPr lang="el-GR" dirty="0">
              <a:solidFill>
                <a:srgbClr val="FF0000"/>
              </a:solidFill>
            </a:endParaRPr>
          </a:p>
        </p:txBody>
      </p:sp>
    </p:spTree>
  </p:cSld>
  <p:clrMapOvr>
    <a:masterClrMapping/>
  </p:clrMapOvr>
  <p:transition spd="slow">
    <p:spli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539552" y="4941168"/>
            <a:ext cx="8064896" cy="369332"/>
          </a:xfrm>
          <a:prstGeom prst="rect">
            <a:avLst/>
          </a:prstGeom>
          <a:noFill/>
        </p:spPr>
        <p:txBody>
          <a:bodyPr wrap="square" rtlCol="0">
            <a:spAutoFit/>
          </a:bodyPr>
          <a:lstStyle/>
          <a:p>
            <a:endParaRPr lang="el-GR" dirty="0"/>
          </a:p>
        </p:txBody>
      </p:sp>
      <p:sp>
        <p:nvSpPr>
          <p:cNvPr id="1026" name="Rectangle 2"/>
          <p:cNvSpPr>
            <a:spLocks noChangeArrowheads="1"/>
          </p:cNvSpPr>
          <p:nvPr/>
        </p:nvSpPr>
        <p:spPr bwMode="auto">
          <a:xfrm>
            <a:off x="1547664" y="890982"/>
            <a:ext cx="6192688" cy="31393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b="1"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ΑΝΑΓΝΩΣΗ – ΠΑΡΟΥΣΙΑΣΗ:  (μέσα στην τάξη).</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l-GR" b="0" i="1"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Αφιερώνουμε  μερικές ώρες στο να ξεκινήσουμε την ανάγνωση του βιβλίου μέσα στην τάξη </a:t>
            </a:r>
            <a:r>
              <a:rPr kumimoji="0" lang="el-GR" b="1"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χαλαρά</a:t>
            </a:r>
            <a:r>
              <a:rPr kumimoji="0" lang="el-GR"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με τα παιδιά, ώστε να μπουν στο πνεύμα και έπειτα να μπορούμε να αναθέσουμε την παρουσίαση μεγάλων ενοτήτων, που θα τις έχουν διαβάσει πρώτα μόνα τους στο σπίτι. Σε κάθε περίπτωση αφιερώνουμε χρόνο στο να ξαναδιαβάζουμε στην τάξη μεγάλα αποσπάσματα (και σημαντικά για την εξέλιξη, έχουμε κάνει εκεί  μια προεργασία μόνοι μας), ώστε να καταδείξουμε την αξία της «</a:t>
            </a:r>
            <a:r>
              <a:rPr kumimoji="0" lang="el-GR" b="0" i="1"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φυλλαναγνωσίας</a:t>
            </a:r>
            <a:r>
              <a:rPr kumimoji="0" lang="el-GR"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el-GR" b="0" i="1"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spli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TextBox"/>
          <p:cNvSpPr txBox="1"/>
          <p:nvPr/>
        </p:nvSpPr>
        <p:spPr>
          <a:xfrm>
            <a:off x="1259632" y="2492896"/>
            <a:ext cx="7416824" cy="2031325"/>
          </a:xfrm>
          <a:prstGeom prst="rect">
            <a:avLst/>
          </a:prstGeom>
          <a:noFill/>
        </p:spPr>
        <p:txBody>
          <a:bodyPr wrap="square" rtlCol="0">
            <a:spAutoFit/>
          </a:bodyPr>
          <a:lstStyle/>
          <a:p>
            <a:r>
              <a:rPr lang="el-GR" b="1" dirty="0" smtClean="0"/>
              <a:t>Μετά την ανάγνωση</a:t>
            </a:r>
            <a:r>
              <a:rPr lang="el-GR" dirty="0" smtClean="0"/>
              <a:t>:</a:t>
            </a:r>
          </a:p>
          <a:p>
            <a:r>
              <a:rPr lang="el-GR" dirty="0" smtClean="0"/>
              <a:t>(στάδιο που δεν το έχω πραγματοποιήσει ακόμα)</a:t>
            </a:r>
          </a:p>
          <a:p>
            <a:r>
              <a:rPr lang="el-GR" dirty="0" smtClean="0"/>
              <a:t>Τηλεφωνική  επικοινωνία με την κυρία </a:t>
            </a:r>
            <a:r>
              <a:rPr lang="el-GR" dirty="0" err="1" smtClean="0"/>
              <a:t>Ζέη</a:t>
            </a:r>
            <a:r>
              <a:rPr lang="el-GR" dirty="0" smtClean="0"/>
              <a:t> και καθορισμός ραντεβού στο </a:t>
            </a:r>
            <a:r>
              <a:rPr lang="en-US" dirty="0" smtClean="0"/>
              <a:t>Skype </a:t>
            </a:r>
            <a:r>
              <a:rPr lang="el-GR" dirty="0" smtClean="0"/>
              <a:t>, όπου ομάδα μαθητών θα υποβάλλει ερωτήσεις αλλά και θα μιλήσει για τις εντυπώσεις τους για το βιβλίο ….</a:t>
            </a:r>
          </a:p>
          <a:p>
            <a:endParaRPr lang="el-GR" dirty="0" smtClean="0"/>
          </a:p>
          <a:p>
            <a:r>
              <a:rPr lang="el-GR" dirty="0" smtClean="0"/>
              <a:t>Επιφυλάσσομαι να το διηγηθώ όταν  πραγματοποιηθεί…</a:t>
            </a:r>
            <a:endParaRPr lang="el-GR" dirty="0"/>
          </a:p>
        </p:txBody>
      </p:sp>
    </p:spTree>
  </p:cSld>
  <p:clrMapOvr>
    <a:masterClrMapping/>
  </p:clrMapOvr>
  <p:transition spd="slow">
    <p:spli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827584" y="1772816"/>
            <a:ext cx="5257786" cy="923330"/>
          </a:xfrm>
          <a:prstGeom prst="rect">
            <a:avLst/>
          </a:prstGeom>
          <a:noFill/>
        </p:spPr>
        <p:txBody>
          <a:bodyPr wrap="none" rtlCol="0">
            <a:spAutoFit/>
          </a:bodyPr>
          <a:lstStyle/>
          <a:p>
            <a:r>
              <a:rPr lang="el-GR" dirty="0" smtClean="0"/>
              <a:t>Μερικά από τα φύλλα εργασίας που χρησιμοποίησα:</a:t>
            </a:r>
          </a:p>
          <a:p>
            <a:endParaRPr lang="el-GR" dirty="0" smtClean="0"/>
          </a:p>
          <a:p>
            <a:endParaRPr lang="el-GR" dirty="0"/>
          </a:p>
        </p:txBody>
      </p:sp>
      <p:pic>
        <p:nvPicPr>
          <p:cNvPr id="4" name="3 - Εικόνα" descr="x10220969.jpg"/>
          <p:cNvPicPr>
            <a:picLocks noChangeAspect="1"/>
          </p:cNvPicPr>
          <p:nvPr/>
        </p:nvPicPr>
        <p:blipFill>
          <a:blip r:embed="rId2" cstate="print"/>
          <a:stretch>
            <a:fillRect/>
          </a:stretch>
        </p:blipFill>
        <p:spPr>
          <a:xfrm>
            <a:off x="3186112" y="2852936"/>
            <a:ext cx="2771775" cy="3456383"/>
          </a:xfrm>
          <a:prstGeom prst="rect">
            <a:avLst/>
          </a:prstGeom>
        </p:spPr>
      </p:pic>
    </p:spTree>
  </p:cSld>
  <p:clrMapOvr>
    <a:masterClrMapping/>
  </p:clrMapOvr>
  <p:transition spd="slow">
    <p:spli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TextBox"/>
          <p:cNvSpPr txBox="1"/>
          <p:nvPr/>
        </p:nvSpPr>
        <p:spPr>
          <a:xfrm>
            <a:off x="755577" y="2031231"/>
            <a:ext cx="8136904" cy="1200329"/>
          </a:xfrm>
          <a:prstGeom prst="rect">
            <a:avLst/>
          </a:prstGeom>
          <a:noFill/>
        </p:spPr>
        <p:txBody>
          <a:bodyPr wrap="square" rtlCol="0">
            <a:spAutoFit/>
          </a:bodyPr>
          <a:lstStyle/>
          <a:p>
            <a:r>
              <a:rPr lang="el-GR" sz="2400" b="1" i="1" dirty="0" smtClean="0">
                <a:solidFill>
                  <a:schemeClr val="accent1">
                    <a:lumMod val="75000"/>
                  </a:schemeClr>
                </a:solidFill>
              </a:rPr>
              <a:t>ΓΙΑ ΤΗΝ ΕΝΟΤΗΤΑ «ΤΑ ΦΥΛΑ ΣΤΗ ΛΟΓΟΤΕΧΝΙΑ»…</a:t>
            </a:r>
            <a:endParaRPr lang="en-US" sz="2400" b="1" i="1" dirty="0" smtClean="0">
              <a:solidFill>
                <a:schemeClr val="accent1">
                  <a:lumMod val="75000"/>
                </a:schemeClr>
              </a:solidFill>
            </a:endParaRPr>
          </a:p>
          <a:p>
            <a:endParaRPr lang="en-US" sz="2400" b="1" i="1" dirty="0" smtClean="0">
              <a:solidFill>
                <a:schemeClr val="accent1">
                  <a:lumMod val="75000"/>
                </a:schemeClr>
              </a:solidFill>
            </a:endParaRPr>
          </a:p>
          <a:p>
            <a:endParaRPr lang="el-GR" sz="2400" b="1" i="1" dirty="0">
              <a:solidFill>
                <a:schemeClr val="accent1">
                  <a:lumMod val="75000"/>
                </a:schemeClr>
              </a:solidFill>
            </a:endParaRPr>
          </a:p>
        </p:txBody>
      </p:sp>
      <p:pic>
        <p:nvPicPr>
          <p:cNvPr id="4" name="3 - Εικόνα" descr="skitso ginaika adras.jpg"/>
          <p:cNvPicPr>
            <a:picLocks noChangeAspect="1"/>
          </p:cNvPicPr>
          <p:nvPr/>
        </p:nvPicPr>
        <p:blipFill>
          <a:blip r:embed="rId2" cstate="print"/>
          <a:stretch>
            <a:fillRect/>
          </a:stretch>
        </p:blipFill>
        <p:spPr>
          <a:xfrm>
            <a:off x="3033712" y="3089126"/>
            <a:ext cx="3076575" cy="1924050"/>
          </a:xfrm>
          <a:prstGeom prst="rect">
            <a:avLst/>
          </a:prstGeom>
        </p:spPr>
      </p:pic>
    </p:spTree>
  </p:cSld>
  <p:clrMapOvr>
    <a:masterClrMapping/>
  </p:clrMapOvr>
  <p:transition spd="slow">
    <p:spli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288359" y="875605"/>
            <a:ext cx="8208912" cy="10618291"/>
          </a:xfrm>
          <a:prstGeom prst="rect">
            <a:avLst/>
          </a:prstGeom>
          <a:noFill/>
        </p:spPr>
        <p:txBody>
          <a:bodyPr wrap="square" rtlCol="0">
            <a:spAutoFit/>
          </a:bodyPr>
          <a:lstStyle/>
          <a:p>
            <a:endParaRPr lang="el-GR" dirty="0" smtClean="0"/>
          </a:p>
          <a:p>
            <a:r>
              <a:rPr lang="el-GR" b="1" dirty="0" smtClean="0"/>
              <a:t>1</a:t>
            </a:r>
            <a:r>
              <a:rPr lang="el-GR" b="1" baseline="30000" dirty="0" smtClean="0"/>
              <a:t>ο</a:t>
            </a:r>
            <a:r>
              <a:rPr lang="el-GR" b="1" dirty="0" smtClean="0"/>
              <a:t> ΦΥΛΛΟ :  </a:t>
            </a:r>
            <a:endParaRPr lang="el-GR" dirty="0" smtClean="0"/>
          </a:p>
          <a:p>
            <a:r>
              <a:rPr lang="el-GR" b="1" dirty="0" smtClean="0"/>
              <a:t>Δίνουμε στην πρώτη ομάδα παιδιών φωτοτυπία από το απόσπασμα του </a:t>
            </a:r>
            <a:r>
              <a:rPr lang="el-GR" b="1" dirty="0" err="1" smtClean="0"/>
              <a:t>Ερωτόκριτου</a:t>
            </a:r>
            <a:r>
              <a:rPr lang="el-GR" b="1" dirty="0" smtClean="0"/>
              <a:t> «</a:t>
            </a:r>
            <a:r>
              <a:rPr lang="el-GR" b="1" dirty="0" err="1" smtClean="0"/>
              <a:t>ηρθεν</a:t>
            </a:r>
            <a:r>
              <a:rPr lang="el-GR" b="1" dirty="0" smtClean="0"/>
              <a:t> η ώρα κι ο </a:t>
            </a:r>
            <a:r>
              <a:rPr lang="el-GR" b="1" dirty="0" err="1" smtClean="0"/>
              <a:t>καιρος</a:t>
            </a:r>
            <a:r>
              <a:rPr lang="el-GR" b="1" dirty="0" smtClean="0"/>
              <a:t> σελ   σχολικού βιβλίου και το απόσπασμα από το  «Για την τιμή και το χρήμα» από το βιβλίο της </a:t>
            </a:r>
            <a:r>
              <a:rPr lang="el-GR" b="1" dirty="0" err="1" smtClean="0"/>
              <a:t>β΄λυκ</a:t>
            </a:r>
            <a:r>
              <a:rPr lang="el-GR" b="1" dirty="0" smtClean="0"/>
              <a:t>. και παραπέμπουμε στο απόσπασμα σελ. 47 στο βιβλίο μας «Η θείτσα... χρόνια» ……………</a:t>
            </a:r>
            <a:endParaRPr lang="el-GR" dirty="0" smtClean="0"/>
          </a:p>
          <a:p>
            <a:r>
              <a:rPr lang="el-GR" b="1" u="sng" dirty="0" smtClean="0"/>
              <a:t>1</a:t>
            </a:r>
            <a:r>
              <a:rPr lang="el-GR" b="1" u="sng" baseline="30000" dirty="0" smtClean="0"/>
              <a:t>ο</a:t>
            </a:r>
            <a:r>
              <a:rPr lang="el-GR" b="1" u="sng" dirty="0" smtClean="0"/>
              <a:t> ΦΥΛΛΟ ΕΡΓΑΣΙΑΣ:</a:t>
            </a:r>
            <a:endParaRPr lang="el-GR" dirty="0" smtClean="0"/>
          </a:p>
          <a:p>
            <a:r>
              <a:rPr lang="el-GR" b="1" u="sng" dirty="0" smtClean="0"/>
              <a:t>1</a:t>
            </a:r>
            <a:r>
              <a:rPr lang="el-GR" b="1" u="sng" baseline="30000" dirty="0" smtClean="0"/>
              <a:t>η</a:t>
            </a:r>
            <a:r>
              <a:rPr lang="el-GR" b="1" u="sng" dirty="0" smtClean="0"/>
              <a:t> ομάδα:</a:t>
            </a:r>
            <a:endParaRPr lang="el-GR" dirty="0" smtClean="0"/>
          </a:p>
          <a:p>
            <a:r>
              <a:rPr lang="el-GR" b="1" dirty="0" smtClean="0"/>
              <a:t>Από τα αποσπάσματα που σας δόθηκαν:  Να περιγράψετε  την κεντρική ηρωίδα  λαμβάνοντας υπόψη τις πράξεις, τη συμπεριφορά,  τις ιδέες και τα λόγια του στο απόσπασμα. Να τεκμηριώσετε όσα γράφετε με παραπομπές στο κείμενο. Η στάση του ήρωα/της ηρωίδας  απηχεί τις αντιλήψεις του κοινωνικού περιβάλλοντος της εποχής του, έτσι όπως εκφράζονται στο δοσμένο απόσπασμα/κείμενο;»</a:t>
            </a:r>
            <a:r>
              <a:rPr lang="el-GR" dirty="0" smtClean="0"/>
              <a:t> (ή: έρχεται σε σύγκρουση με το κοινωνικό περιβάλλον και τα στερεότυπα της εποχής του…. </a:t>
            </a:r>
            <a:r>
              <a:rPr lang="el-GR" b="1" dirty="0" smtClean="0"/>
              <a:t>Ή: Ποια σχέση εντοπίζετε ανάμεσα στις αντιλήψεις και τη στάση ζωής του ήρωα και στα στερεότυπα που επικρατούν στην κοινωνία της εποχής του, όπως αυτά διακρίνονται μέσα από τους άλλους ήρωες και την υπόθεση του αποσπάσματος/κειμένου;</a:t>
            </a:r>
            <a:r>
              <a:rPr lang="el-GR" dirty="0" smtClean="0"/>
              <a:t>  κ.ά.)</a:t>
            </a:r>
          </a:p>
          <a:p>
            <a:r>
              <a:rPr lang="el-GR" dirty="0" smtClean="0"/>
              <a:t>……………………………………………………………………………………………………………………………………………………………………………………………………………………………………………………………………………………………………………………………………………………………………………………………………………………………………………………………………………………………………………………………………………………………………………………………………………………………………………………………………………………………………………………………………………………………………………………………………………………………………………………………………………………………………………………………………………………………………………………………………………………………………………………………………………………………………………………………………………………………………………………………………………………………………………………………………………………………………………………………………………………………………………………………………………………………………………………………………………………………………………………………………………………………………………………………………………………………………………………………………………………………………………………………………………………………………………………………………………………………………………………………………………………………………………………………………………………………………………………………………………………………………………………………………………………………..</a:t>
            </a:r>
          </a:p>
          <a:p>
            <a:r>
              <a:rPr lang="el-GR" b="1" dirty="0" smtClean="0"/>
              <a:t> </a:t>
            </a:r>
            <a:endParaRPr lang="el-GR" dirty="0" smtClean="0"/>
          </a:p>
          <a:p>
            <a:endParaRPr lang="el-GR" dirty="0"/>
          </a:p>
        </p:txBody>
      </p:sp>
    </p:spTree>
  </p:cSld>
  <p:clrMapOvr>
    <a:masterClrMapping/>
  </p:clrMapOvr>
  <p:transition spd="slow">
    <p:spli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79512" y="332656"/>
            <a:ext cx="8964488" cy="8125301"/>
          </a:xfrm>
          <a:prstGeom prst="rect">
            <a:avLst/>
          </a:prstGeom>
          <a:noFill/>
        </p:spPr>
        <p:txBody>
          <a:bodyPr wrap="square" rtlCol="0">
            <a:spAutoFit/>
          </a:bodyPr>
          <a:lstStyle/>
          <a:p>
            <a:r>
              <a:rPr lang="el-GR" b="1" dirty="0" smtClean="0"/>
              <a:t>Δίνουμε στην δεύτερη  ομάδα παιδιών φωτοτυπία από το απόσπασμα του </a:t>
            </a:r>
            <a:r>
              <a:rPr lang="el-GR" b="1" dirty="0" err="1" smtClean="0"/>
              <a:t>Ερωτόκριτου</a:t>
            </a:r>
            <a:r>
              <a:rPr lang="el-GR" b="1" dirty="0" smtClean="0"/>
              <a:t> «</a:t>
            </a:r>
            <a:r>
              <a:rPr lang="el-GR" b="1" dirty="0" err="1" smtClean="0"/>
              <a:t>ηρθεν</a:t>
            </a:r>
            <a:r>
              <a:rPr lang="el-GR" b="1" dirty="0" smtClean="0"/>
              <a:t> η ώρα κι ο </a:t>
            </a:r>
            <a:r>
              <a:rPr lang="el-GR" b="1" dirty="0" err="1" smtClean="0"/>
              <a:t>καιρος</a:t>
            </a:r>
            <a:r>
              <a:rPr lang="el-GR" b="1" dirty="0" smtClean="0"/>
              <a:t>»  σελ. 109 του   σχολικού βιβλίου και το απόσπασμα από το  «Στέλλα </a:t>
            </a:r>
            <a:r>
              <a:rPr lang="el-GR" b="1" dirty="0" err="1" smtClean="0"/>
              <a:t>Βιολάντη</a:t>
            </a:r>
            <a:r>
              <a:rPr lang="el-GR" b="1" dirty="0" smtClean="0"/>
              <a:t> και παραπέμπουμε στο απόσπασμα σελ. 60 και </a:t>
            </a:r>
            <a:r>
              <a:rPr lang="el-GR" b="1" dirty="0" err="1" smtClean="0"/>
              <a:t>εξης</a:t>
            </a:r>
            <a:r>
              <a:rPr lang="el-GR" b="1" dirty="0" smtClean="0"/>
              <a:t> στο βιβλίο μας </a:t>
            </a:r>
            <a:endParaRPr lang="el-GR" dirty="0" smtClean="0"/>
          </a:p>
          <a:p>
            <a:r>
              <a:rPr lang="el-GR" b="1" dirty="0" smtClean="0"/>
              <a:t>2</a:t>
            </a:r>
            <a:r>
              <a:rPr lang="el-GR" b="1" baseline="30000" dirty="0" smtClean="0"/>
              <a:t>ο</a:t>
            </a:r>
            <a:r>
              <a:rPr lang="el-GR" b="1" dirty="0" smtClean="0"/>
              <a:t> ΦΥΛΛΟ ΕΡΓΑΣΙΑΣ:</a:t>
            </a:r>
            <a:endParaRPr lang="el-GR" dirty="0" smtClean="0"/>
          </a:p>
          <a:p>
            <a:r>
              <a:rPr lang="el-GR" b="1" dirty="0" smtClean="0"/>
              <a:t>2</a:t>
            </a:r>
            <a:r>
              <a:rPr lang="el-GR" b="1" baseline="30000" dirty="0" smtClean="0"/>
              <a:t>η</a:t>
            </a:r>
            <a:r>
              <a:rPr lang="el-GR" b="1" dirty="0" smtClean="0"/>
              <a:t> ομάδα:	</a:t>
            </a:r>
            <a:endParaRPr lang="el-GR" dirty="0" smtClean="0"/>
          </a:p>
          <a:p>
            <a:r>
              <a:rPr lang="el-GR" b="1" dirty="0" smtClean="0"/>
              <a:t>Μπορείτε να συγκρίνετε  τη σχέση των συγκεκριμένων κοριτσιών με τον πατέρα: 1</a:t>
            </a:r>
            <a:r>
              <a:rPr lang="el-GR" b="1" baseline="30000" dirty="0" smtClean="0"/>
              <a:t>ον</a:t>
            </a:r>
            <a:r>
              <a:rPr lang="el-GR" b="1" dirty="0" smtClean="0"/>
              <a:t>:  στο απόσπασμα από τον </a:t>
            </a:r>
            <a:r>
              <a:rPr lang="el-GR" b="1" dirty="0" err="1" smtClean="0"/>
              <a:t>Ερωτόκριτο</a:t>
            </a:r>
            <a:r>
              <a:rPr lang="el-GR" b="1" dirty="0" smtClean="0"/>
              <a:t> 2</a:t>
            </a:r>
            <a:r>
              <a:rPr lang="el-GR" b="1" baseline="30000" dirty="0" smtClean="0"/>
              <a:t>ον: </a:t>
            </a:r>
            <a:r>
              <a:rPr lang="el-GR" b="1" dirty="0" smtClean="0"/>
              <a:t> στο απόσπασμα από τη Στέλλα  </a:t>
            </a:r>
            <a:r>
              <a:rPr lang="el-GR" b="1" dirty="0" err="1" smtClean="0"/>
              <a:t>Βιολάντη</a:t>
            </a:r>
            <a:r>
              <a:rPr lang="el-GR" b="1" dirty="0" smtClean="0"/>
              <a:t> του Ξενόπουλου  αλλά και στο απόσπασμα της </a:t>
            </a:r>
            <a:r>
              <a:rPr lang="el-GR" b="1" dirty="0" err="1" smtClean="0"/>
              <a:t>Αλκης</a:t>
            </a:r>
            <a:r>
              <a:rPr lang="el-GR" b="1" dirty="0" smtClean="0"/>
              <a:t> </a:t>
            </a:r>
            <a:r>
              <a:rPr lang="el-GR" b="1" dirty="0" err="1" smtClean="0"/>
              <a:t>Ζέη</a:t>
            </a:r>
            <a:r>
              <a:rPr lang="el-GR" b="1" dirty="0" smtClean="0"/>
              <a:t> σελ. 60 και 82 του βιβλίου μας.</a:t>
            </a:r>
            <a:endParaRPr lang="el-GR" dirty="0" smtClean="0"/>
          </a:p>
          <a:p>
            <a:r>
              <a:rPr lang="el-GR" b="1" dirty="0" smtClean="0"/>
              <a:t>……………………………………………………………………………………………………………………………………………………………………………………………………………………………………………………………………………………………………………………………………………………………………………………………………………………………………………………………………………………………………………………………………………………………………………………………………………………………………………………………………………………………………………………………………………………………………………………………………………………………………………………………………………………………………………………………………………………………………………………………………………………………………………………………………………………………………………………………………………………………………………………………………………………………………………………………………………………………………………………………………………………………………………………………………………………………………………………………………………………………………………………………………………………………………………………………………………………………………………………………………………………………………………………………………………………………………………………………………………………………………………………………………………………………………………………………………………………………………………………………………………………………………………………………………………………………………………………………………………………………………………………………………………………………………………………………………………………………………………………………………………………</a:t>
            </a:r>
            <a:endParaRPr lang="el-GR" dirty="0" smtClean="0"/>
          </a:p>
          <a:p>
            <a:r>
              <a:rPr lang="el-GR" b="1" dirty="0" smtClean="0"/>
              <a:t> </a:t>
            </a:r>
            <a:endParaRPr lang="el-GR" dirty="0" smtClean="0"/>
          </a:p>
          <a:p>
            <a:endParaRPr lang="el-GR" dirty="0"/>
          </a:p>
        </p:txBody>
      </p:sp>
    </p:spTree>
  </p:cSld>
  <p:clrMapOvr>
    <a:masterClrMapping/>
  </p:clrMapOvr>
  <p:transition spd="slow">
    <p:spli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0" y="314581"/>
            <a:ext cx="9144000" cy="54784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3</a:t>
            </a:r>
            <a:r>
              <a:rPr kumimoji="0" lang="el-GR" b="1"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ο</a:t>
            </a:r>
            <a:r>
              <a:rPr kumimoji="0" lang="el-GR"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ΦΥΛΛΟ ΕΡΓΑΣΙΑΣ </a:t>
            </a:r>
            <a:endParaRPr kumimoji="0" lang="el-G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Και για τις 2 ομάδες:</a:t>
            </a:r>
            <a:endParaRPr kumimoji="0" lang="el-G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b="1"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Ερώτημα</a:t>
            </a:r>
            <a:r>
              <a:rPr kumimoji="0" lang="el-GR"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Ποια η θέση της γυναίκας από την εποχή του </a:t>
            </a:r>
            <a:r>
              <a:rPr kumimoji="0" lang="el-GR"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Ερωτόκριτου</a:t>
            </a:r>
            <a:r>
              <a:rPr kumimoji="0" lang="el-GR"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μέχρι και σήμερα;  Έχει εξελιχθεί;  Παρουσιάστε την άποψή σας </a:t>
            </a:r>
            <a:r>
              <a:rPr kumimoji="0" lang="el-GR"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σ΄ένα</a:t>
            </a:r>
            <a:r>
              <a:rPr kumimoji="0" lang="el-GR"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σύντομο κείμενο το οποίο θα έχει τη μορφή άρθρου που θα δημοσιευτεί στην σχολική εφημερίδα με  τίτλο «Κόρες… εναντίον πατεράδων από τον…. </a:t>
            </a:r>
            <a:r>
              <a:rPr kumimoji="0" lang="el-GR"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Ερωτόκριτο</a:t>
            </a:r>
            <a:r>
              <a:rPr kumimoji="0" lang="el-GR"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μέχρι σήμερα!»  ή «Γυναίκες-Άνδρες:  αιώνια …διαμάχη!» ή  όποιον άλλο τίτλο θεωρείτε εσείς κατάλληλο</a:t>
            </a:r>
            <a:r>
              <a:rPr kumimoji="0" lang="el-GR"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el-G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el-GR"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spli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79513" y="2348880"/>
            <a:ext cx="8640959" cy="2862322"/>
          </a:xfrm>
          <a:prstGeom prst="rect">
            <a:avLst/>
          </a:prstGeom>
          <a:noFill/>
        </p:spPr>
        <p:txBody>
          <a:bodyPr wrap="square" rtlCol="0">
            <a:spAutoFit/>
          </a:bodyPr>
          <a:lstStyle/>
          <a:p>
            <a:pPr lvl="0" eaLnBrk="0" fontAlgn="base" hangingPunct="0">
              <a:spcBef>
                <a:spcPct val="0"/>
              </a:spcBef>
              <a:spcAft>
                <a:spcPct val="0"/>
              </a:spcAft>
            </a:pPr>
            <a:r>
              <a:rPr lang="el-GR" b="1" dirty="0" smtClean="0">
                <a:latin typeface="Calibri" pitchFamily="34" charset="0"/>
                <a:ea typeface="Calibri" pitchFamily="34" charset="0"/>
                <a:cs typeface="Times New Roman" pitchFamily="18" charset="0"/>
              </a:rPr>
              <a:t>Επίσης τα παιδιά διατύπωσαν απορίες και ερεύνησαν μόνα τους στο σπίτι τα παρακάτω ονόματα και τις παρακάτω «αναφορές»  που συνάντησαν στο βιβλίο:</a:t>
            </a:r>
            <a:endParaRPr lang="el-GR" dirty="0" smtClean="0">
              <a:latin typeface="Arial" pitchFamily="34" charset="0"/>
              <a:cs typeface="Arial" pitchFamily="34" charset="0"/>
            </a:endParaRPr>
          </a:p>
          <a:p>
            <a:pPr lvl="0" eaLnBrk="0" fontAlgn="base" hangingPunct="0">
              <a:spcBef>
                <a:spcPct val="0"/>
              </a:spcBef>
              <a:spcAft>
                <a:spcPct val="0"/>
              </a:spcAft>
            </a:pPr>
            <a:r>
              <a:rPr lang="el-GR" dirty="0" err="1" smtClean="0">
                <a:latin typeface="Calibri" pitchFamily="34" charset="0"/>
                <a:ea typeface="Calibri" pitchFamily="34" charset="0"/>
                <a:cs typeface="Times New Roman" pitchFamily="18" charset="0"/>
              </a:rPr>
              <a:t>Διδώ</a:t>
            </a:r>
            <a:r>
              <a:rPr lang="el-GR" b="1" dirty="0" smtClean="0">
                <a:latin typeface="Calibri" pitchFamily="34" charset="0"/>
                <a:ea typeface="Calibri" pitchFamily="34" charset="0"/>
                <a:cs typeface="Times New Roman" pitchFamily="18" charset="0"/>
              </a:rPr>
              <a:t> </a:t>
            </a:r>
            <a:r>
              <a:rPr lang="el-GR" dirty="0" smtClean="0">
                <a:latin typeface="Calibri" pitchFamily="34" charset="0"/>
                <a:ea typeface="Calibri" pitchFamily="34" charset="0"/>
                <a:cs typeface="Times New Roman" pitchFamily="18" charset="0"/>
              </a:rPr>
              <a:t>Σωτηρίου</a:t>
            </a:r>
            <a:endParaRPr lang="el-GR" dirty="0" smtClean="0">
              <a:latin typeface="Arial" pitchFamily="34" charset="0"/>
              <a:cs typeface="Arial" pitchFamily="34" charset="0"/>
            </a:endParaRPr>
          </a:p>
          <a:p>
            <a:pPr lvl="0" eaLnBrk="0" fontAlgn="base" hangingPunct="0">
              <a:spcBef>
                <a:spcPct val="0"/>
              </a:spcBef>
              <a:spcAft>
                <a:spcPct val="0"/>
              </a:spcAft>
            </a:pPr>
            <a:r>
              <a:rPr lang="el-GR" dirty="0" err="1" smtClean="0">
                <a:latin typeface="Calibri" pitchFamily="34" charset="0"/>
                <a:ea typeface="Calibri" pitchFamily="34" charset="0"/>
                <a:cs typeface="Times New Roman" pitchFamily="18" charset="0"/>
              </a:rPr>
              <a:t>Μοντεσσόρι</a:t>
            </a:r>
            <a:endParaRPr lang="el-GR" dirty="0" smtClean="0">
              <a:latin typeface="Arial" pitchFamily="34" charset="0"/>
              <a:cs typeface="Arial" pitchFamily="34" charset="0"/>
            </a:endParaRPr>
          </a:p>
          <a:p>
            <a:pPr lvl="0" eaLnBrk="0" fontAlgn="base" hangingPunct="0">
              <a:spcBef>
                <a:spcPct val="0"/>
              </a:spcBef>
              <a:spcAft>
                <a:spcPct val="0"/>
              </a:spcAft>
            </a:pPr>
            <a:r>
              <a:rPr lang="el-GR" dirty="0" smtClean="0">
                <a:latin typeface="Calibri" pitchFamily="34" charset="0"/>
                <a:ea typeface="Calibri" pitchFamily="34" charset="0"/>
                <a:cs typeface="Times New Roman" pitchFamily="18" charset="0"/>
              </a:rPr>
              <a:t>Ξενόπουλος</a:t>
            </a:r>
            <a:endParaRPr lang="el-GR" dirty="0" smtClean="0">
              <a:latin typeface="Arial" pitchFamily="34" charset="0"/>
              <a:cs typeface="Arial" pitchFamily="34" charset="0"/>
            </a:endParaRPr>
          </a:p>
          <a:p>
            <a:pPr lvl="0" eaLnBrk="0" fontAlgn="base" hangingPunct="0">
              <a:spcBef>
                <a:spcPct val="0"/>
              </a:spcBef>
              <a:spcAft>
                <a:spcPct val="0"/>
              </a:spcAft>
            </a:pPr>
            <a:r>
              <a:rPr lang="el-GR" dirty="0" smtClean="0">
                <a:latin typeface="Calibri" pitchFamily="34" charset="0"/>
                <a:ea typeface="Calibri" pitchFamily="34" charset="0"/>
                <a:cs typeface="Times New Roman" pitchFamily="18" charset="0"/>
              </a:rPr>
              <a:t>Πηνελόπη Δέλτα</a:t>
            </a:r>
            <a:endParaRPr lang="el-GR" dirty="0" smtClean="0">
              <a:latin typeface="Arial" pitchFamily="34" charset="0"/>
              <a:cs typeface="Arial" pitchFamily="34" charset="0"/>
            </a:endParaRPr>
          </a:p>
          <a:p>
            <a:pPr lvl="0" eaLnBrk="0" fontAlgn="base" hangingPunct="0">
              <a:spcBef>
                <a:spcPct val="0"/>
              </a:spcBef>
              <a:spcAft>
                <a:spcPct val="0"/>
              </a:spcAft>
            </a:pPr>
            <a:r>
              <a:rPr lang="el-GR" dirty="0" smtClean="0">
                <a:latin typeface="Calibri" pitchFamily="34" charset="0"/>
                <a:ea typeface="Calibri" pitchFamily="34" charset="0"/>
                <a:cs typeface="Times New Roman" pitchFamily="18" charset="0"/>
              </a:rPr>
              <a:t>«Βασιλιάς </a:t>
            </a:r>
            <a:r>
              <a:rPr lang="el-GR" dirty="0" err="1" smtClean="0">
                <a:latin typeface="Calibri" pitchFamily="34" charset="0"/>
                <a:ea typeface="Calibri" pitchFamily="34" charset="0"/>
                <a:cs typeface="Times New Roman" pitchFamily="18" charset="0"/>
              </a:rPr>
              <a:t>Ληρ</a:t>
            </a:r>
            <a:r>
              <a:rPr lang="el-GR" dirty="0" smtClean="0">
                <a:latin typeface="Calibri" pitchFamily="34" charset="0"/>
                <a:ea typeface="Calibri" pitchFamily="34" charset="0"/>
                <a:cs typeface="Times New Roman" pitchFamily="18" charset="0"/>
              </a:rPr>
              <a:t>» (Σαίξπηρ)</a:t>
            </a:r>
          </a:p>
          <a:p>
            <a:pPr lvl="0" eaLnBrk="0" fontAlgn="base" hangingPunct="0">
              <a:spcBef>
                <a:spcPct val="0"/>
              </a:spcBef>
              <a:spcAft>
                <a:spcPct val="0"/>
              </a:spcAft>
            </a:pPr>
            <a:r>
              <a:rPr lang="el-GR" dirty="0" smtClean="0">
                <a:latin typeface="Calibri" pitchFamily="34" charset="0"/>
                <a:cs typeface="Times New Roman" pitchFamily="18" charset="0"/>
              </a:rPr>
              <a:t>Άμλετ</a:t>
            </a:r>
          </a:p>
          <a:p>
            <a:pPr lvl="0" eaLnBrk="0" fontAlgn="base" hangingPunct="0">
              <a:spcBef>
                <a:spcPct val="0"/>
              </a:spcBef>
              <a:spcAft>
                <a:spcPct val="0"/>
              </a:spcAft>
            </a:pPr>
            <a:r>
              <a:rPr lang="el-GR" dirty="0" smtClean="0">
                <a:latin typeface="Calibri" pitchFamily="34" charset="0"/>
                <a:cs typeface="Times New Roman" pitchFamily="18" charset="0"/>
              </a:rPr>
              <a:t>Ζωρζ </a:t>
            </a:r>
            <a:r>
              <a:rPr lang="el-GR" dirty="0" err="1" smtClean="0">
                <a:latin typeface="Calibri" pitchFamily="34" charset="0"/>
                <a:cs typeface="Times New Roman" pitchFamily="18" charset="0"/>
              </a:rPr>
              <a:t>Σαρή</a:t>
            </a:r>
            <a:endParaRPr lang="el-GR" dirty="0" smtClean="0">
              <a:latin typeface="Calibri" pitchFamily="34" charset="0"/>
              <a:cs typeface="Times New Roman" pitchFamily="18" charset="0"/>
            </a:endParaRPr>
          </a:p>
          <a:p>
            <a:pPr lvl="0" eaLnBrk="0" fontAlgn="base" hangingPunct="0">
              <a:spcBef>
                <a:spcPct val="0"/>
              </a:spcBef>
              <a:spcAft>
                <a:spcPct val="0"/>
              </a:spcAft>
            </a:pPr>
            <a:endParaRPr lang="el-GR" dirty="0" smtClean="0">
              <a:latin typeface="Arial" pitchFamily="34" charset="0"/>
              <a:cs typeface="Arial" pitchFamily="34" charset="0"/>
            </a:endParaRPr>
          </a:p>
        </p:txBody>
      </p:sp>
    </p:spTree>
  </p:cSld>
  <p:clrMapOvr>
    <a:masterClrMapping/>
  </p:clrMapOvr>
  <p:transition spd="slow">
    <p:spli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539552" y="692696"/>
            <a:ext cx="8280920" cy="6186309"/>
          </a:xfrm>
          <a:prstGeom prst="rect">
            <a:avLst/>
          </a:prstGeom>
          <a:noFill/>
        </p:spPr>
        <p:txBody>
          <a:bodyPr wrap="square" rtlCol="0">
            <a:spAutoFit/>
          </a:bodyPr>
          <a:lstStyle/>
          <a:p>
            <a:r>
              <a:rPr lang="el-GR" dirty="0" smtClean="0"/>
              <a:t>Φτάνοντας επίσης στη </a:t>
            </a:r>
            <a:r>
              <a:rPr lang="el-GR" b="1" dirty="0" smtClean="0"/>
              <a:t>σελίδα 152</a:t>
            </a:r>
            <a:r>
              <a:rPr lang="el-GR" dirty="0" smtClean="0"/>
              <a:t> και εξής του βιβλίου συναντάμε τις αγωνιώδεις προσπάθειες της θείας των κοριτσιών να εξασφαλίσει τη συναίνεση του πατέρα για να εργαστεί η σύζυγος (και μητέρα τους)  κι αυτό μπορεί να συνδυαστεί με το απόσπασμα από το «τρίτο στεφάνι»  του Κώστα </a:t>
            </a:r>
            <a:r>
              <a:rPr lang="el-GR" dirty="0" err="1" smtClean="0"/>
              <a:t>Ταχτσή</a:t>
            </a:r>
            <a:r>
              <a:rPr lang="el-GR" dirty="0" smtClean="0"/>
              <a:t> με ερωτήσεις που να «φωτίζουν» το θέμα της «εργασίας» της γυναίκας έξω από το σπίτι ως ανάγκη αλλά και δικαίωμα, ίσως ακόμα και προνόμιο για αυτήν. </a:t>
            </a:r>
          </a:p>
          <a:p>
            <a:r>
              <a:rPr lang="el-GR" b="1" dirty="0" smtClean="0"/>
              <a:t>Φύλλο εργασίας με το «3ο στεφάνι» του </a:t>
            </a:r>
            <a:r>
              <a:rPr lang="el-GR" b="1" dirty="0" err="1" smtClean="0"/>
              <a:t>Ταχτσή</a:t>
            </a:r>
            <a:r>
              <a:rPr lang="el-GR" b="1" dirty="0" smtClean="0"/>
              <a:t>.</a:t>
            </a:r>
            <a:endParaRPr lang="el-GR" dirty="0" smtClean="0"/>
          </a:p>
          <a:p>
            <a:r>
              <a:rPr lang="el-GR" b="1" dirty="0" smtClean="0"/>
              <a:t>ΕΡΩΤΗΣΗ:</a:t>
            </a:r>
            <a:endParaRPr lang="el-GR" dirty="0" smtClean="0"/>
          </a:p>
          <a:p>
            <a:r>
              <a:rPr lang="el-GR" b="1" u="sng" dirty="0" smtClean="0"/>
              <a:t>1</a:t>
            </a:r>
            <a:r>
              <a:rPr lang="el-GR" b="1" u="sng" baseline="30000" dirty="0" smtClean="0"/>
              <a:t>η</a:t>
            </a:r>
            <a:r>
              <a:rPr lang="el-GR" b="1" u="sng" dirty="0" smtClean="0"/>
              <a:t> ομάδα:</a:t>
            </a:r>
            <a:r>
              <a:rPr lang="el-GR" b="1" dirty="0" smtClean="0"/>
              <a:t>  Είστε η μητέρα της </a:t>
            </a:r>
            <a:r>
              <a:rPr lang="el-GR" b="1" dirty="0" err="1" smtClean="0"/>
              <a:t>Άλκης</a:t>
            </a:r>
            <a:r>
              <a:rPr lang="el-GR" b="1" dirty="0" smtClean="0"/>
              <a:t> </a:t>
            </a:r>
            <a:r>
              <a:rPr lang="el-GR" b="1" dirty="0" err="1" smtClean="0"/>
              <a:t>Ζέη</a:t>
            </a:r>
            <a:r>
              <a:rPr lang="el-GR" b="1" dirty="0" smtClean="0"/>
              <a:t> και της αδελφής της και γράφετε ημερολόγιο για το θέμα που έχει ανακύψει με την επιθυμία σας να εργαστείτε </a:t>
            </a:r>
            <a:r>
              <a:rPr lang="el-GR" b="1" dirty="0" err="1" smtClean="0"/>
              <a:t>παρ΄όλη</a:t>
            </a:r>
            <a:r>
              <a:rPr lang="el-GR" b="1" dirty="0" smtClean="0"/>
              <a:t> τη διαφωνία του συζύγου σας.</a:t>
            </a:r>
            <a:endParaRPr lang="el-GR" dirty="0" smtClean="0"/>
          </a:p>
          <a:p>
            <a:r>
              <a:rPr lang="el-GR" b="1" u="sng" dirty="0" smtClean="0"/>
              <a:t>2</a:t>
            </a:r>
            <a:r>
              <a:rPr lang="el-GR" b="1" u="sng" baseline="30000" dirty="0" smtClean="0"/>
              <a:t>η</a:t>
            </a:r>
            <a:r>
              <a:rPr lang="el-GR" b="1" u="sng" dirty="0" smtClean="0"/>
              <a:t> ομάδα:</a:t>
            </a:r>
            <a:r>
              <a:rPr lang="el-GR" b="1" dirty="0" smtClean="0"/>
              <a:t>  Είστε η Νίνα και γράφετε σε ημερολόγιο τις σκέψεις και τα συναισθήματά σας για την κατάσταση στην οποία βρίσκεστε και την ανάγκη εξεύρεσης εργασίας.</a:t>
            </a:r>
            <a:endParaRPr lang="el-GR" dirty="0" smtClean="0"/>
          </a:p>
          <a:p>
            <a:r>
              <a:rPr lang="el-GR" b="1" u="sng" dirty="0" smtClean="0"/>
              <a:t>3</a:t>
            </a:r>
            <a:r>
              <a:rPr lang="el-GR" b="1" u="sng" baseline="30000" dirty="0" smtClean="0"/>
              <a:t>η</a:t>
            </a:r>
            <a:r>
              <a:rPr lang="el-GR" b="1" u="sng" dirty="0" smtClean="0"/>
              <a:t> ομάδα:</a:t>
            </a:r>
            <a:r>
              <a:rPr lang="el-GR" b="1" dirty="0" smtClean="0"/>
              <a:t>  Διαβάζετε τις ημερολογιακές σελίδες των 2 γυναικών και ως δημοσιογράφοι της σημερινής εποχής γράφετε σύντομο χρονογράφημα με τίτλο «εργασία και γυναίκα:  τότε και σήμερα»</a:t>
            </a:r>
            <a:endParaRPr lang="el-GR" dirty="0" smtClean="0"/>
          </a:p>
          <a:p>
            <a:r>
              <a:rPr lang="el-GR" b="1" dirty="0" smtClean="0"/>
              <a:t>(Έχουμε βέβαια φροντίσει να διευκρινίσουμε στα παιδιά τι σημαίνει χρονογράφημα και το ύφος και τη γλώσσα που χρησιμοποιούμε σε αυτό, όπως επίσης και το ύφος, τη γλώσσα και το περιεχόμενο της ημερολογιακής γραφής).</a:t>
            </a:r>
            <a:endParaRPr lang="el-GR" dirty="0" smtClean="0"/>
          </a:p>
          <a:p>
            <a:endParaRPr lang="el-GR" dirty="0"/>
          </a:p>
        </p:txBody>
      </p:sp>
    </p:spTree>
  </p:cSld>
  <p:clrMapOvr>
    <a:masterClrMapping/>
  </p:clrMapOvr>
  <p:transition spd="slow">
    <p:spli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755576" y="620688"/>
            <a:ext cx="8102297" cy="1231106"/>
          </a:xfrm>
          <a:prstGeom prst="rect">
            <a:avLst/>
          </a:prstGeom>
          <a:noFill/>
        </p:spPr>
        <p:txBody>
          <a:bodyPr wrap="square" rtlCol="0">
            <a:spAutoFit/>
          </a:bodyPr>
          <a:lstStyle/>
          <a:p>
            <a:r>
              <a:rPr lang="el-GR" sz="2800" b="1" i="1" dirty="0" smtClean="0">
                <a:solidFill>
                  <a:srgbClr val="FF0000"/>
                </a:solidFill>
              </a:rPr>
              <a:t>ΓΙΑ ΤΗΝ ΕΝΟΤΗΤΑ «ΜΟΝΤΕΡΝΑ ΚΑΙ ΠΑΡΑΔΟΣΙΑΚΗ ΠΟΙΗΣΗ»…</a:t>
            </a:r>
            <a:endParaRPr lang="en-US" sz="2800" b="1" i="1" dirty="0" smtClean="0">
              <a:solidFill>
                <a:srgbClr val="FF0000"/>
              </a:solidFill>
            </a:endParaRPr>
          </a:p>
          <a:p>
            <a:endParaRPr lang="el-GR" b="1" i="1" dirty="0">
              <a:solidFill>
                <a:srgbClr val="FF0000"/>
              </a:solidFill>
            </a:endParaRPr>
          </a:p>
        </p:txBody>
      </p:sp>
      <p:pic>
        <p:nvPicPr>
          <p:cNvPr id="3" name="2 - Εικόνα" descr="papadiamantis-skitso.jpg"/>
          <p:cNvPicPr>
            <a:picLocks noChangeAspect="1"/>
          </p:cNvPicPr>
          <p:nvPr/>
        </p:nvPicPr>
        <p:blipFill>
          <a:blip r:embed="rId2" cstate="print"/>
          <a:stretch>
            <a:fillRect/>
          </a:stretch>
        </p:blipFill>
        <p:spPr>
          <a:xfrm>
            <a:off x="107504" y="1628800"/>
            <a:ext cx="2592288" cy="2376265"/>
          </a:xfrm>
          <a:prstGeom prst="rect">
            <a:avLst/>
          </a:prstGeom>
        </p:spPr>
      </p:pic>
      <p:pic>
        <p:nvPicPr>
          <p:cNvPr id="4" name="3 - Εικόνα" descr="skitso Dimoula158.jpg"/>
          <p:cNvPicPr>
            <a:picLocks noChangeAspect="1"/>
          </p:cNvPicPr>
          <p:nvPr/>
        </p:nvPicPr>
        <p:blipFill>
          <a:blip r:embed="rId3" cstate="print"/>
          <a:stretch>
            <a:fillRect/>
          </a:stretch>
        </p:blipFill>
        <p:spPr>
          <a:xfrm>
            <a:off x="2771801" y="2204864"/>
            <a:ext cx="2088231" cy="2664296"/>
          </a:xfrm>
          <a:prstGeom prst="rect">
            <a:avLst/>
          </a:prstGeom>
        </p:spPr>
      </p:pic>
      <p:pic>
        <p:nvPicPr>
          <p:cNvPr id="5" name="4 - Εικόνα" descr="σκίτσο. jpg.jpg"/>
          <p:cNvPicPr>
            <a:picLocks noChangeAspect="1"/>
          </p:cNvPicPr>
          <p:nvPr/>
        </p:nvPicPr>
        <p:blipFill>
          <a:blip r:embed="rId4" cstate="print"/>
          <a:stretch>
            <a:fillRect/>
          </a:stretch>
        </p:blipFill>
        <p:spPr>
          <a:xfrm>
            <a:off x="5088979" y="3189312"/>
            <a:ext cx="2219325" cy="3048000"/>
          </a:xfrm>
          <a:prstGeom prst="rect">
            <a:avLst/>
          </a:prstGeom>
        </p:spPr>
      </p:pic>
    </p:spTree>
  </p:cSld>
  <p:clrMapOvr>
    <a:masterClrMapping/>
  </p:clrMapOvr>
  <p:transition spd="slow">
    <p:spli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611560" y="764704"/>
            <a:ext cx="7704856" cy="4247317"/>
          </a:xfrm>
          <a:prstGeom prst="rect">
            <a:avLst/>
          </a:prstGeom>
          <a:noFill/>
        </p:spPr>
        <p:txBody>
          <a:bodyPr wrap="square" rtlCol="0">
            <a:spAutoFit/>
          </a:bodyPr>
          <a:lstStyle/>
          <a:p>
            <a:pPr algn="ctr"/>
            <a:r>
              <a:rPr lang="el-GR" dirty="0" smtClean="0"/>
              <a:t>Με αφορμή το βιβλίο, αλλά  και την παρουσίαση του βιβλίου της </a:t>
            </a:r>
            <a:r>
              <a:rPr lang="el-GR" dirty="0" err="1" smtClean="0"/>
              <a:t>Άλκης</a:t>
            </a:r>
            <a:r>
              <a:rPr lang="el-GR" dirty="0" smtClean="0"/>
              <a:t> </a:t>
            </a:r>
            <a:r>
              <a:rPr lang="el-GR" dirty="0" err="1" smtClean="0"/>
              <a:t>Ζέη</a:t>
            </a:r>
            <a:r>
              <a:rPr lang="el-GR" dirty="0" smtClean="0"/>
              <a:t>:</a:t>
            </a:r>
          </a:p>
          <a:p>
            <a:pPr algn="ctr"/>
            <a:r>
              <a:rPr lang="el-GR" b="1" i="1" dirty="0" smtClean="0">
                <a:solidFill>
                  <a:srgbClr val="FF0000"/>
                </a:solidFill>
              </a:rPr>
              <a:t>«Με μολύβι </a:t>
            </a:r>
            <a:r>
              <a:rPr lang="el-GR" b="1" i="1" dirty="0" err="1" smtClean="0">
                <a:solidFill>
                  <a:srgbClr val="FF0000"/>
                </a:solidFill>
              </a:rPr>
              <a:t>φάμπερ</a:t>
            </a:r>
            <a:r>
              <a:rPr lang="el-GR" b="1" i="1" dirty="0" smtClean="0">
                <a:solidFill>
                  <a:srgbClr val="FF0000"/>
                </a:solidFill>
              </a:rPr>
              <a:t> νούμερο2».</a:t>
            </a:r>
          </a:p>
          <a:p>
            <a:pPr algn="ctr"/>
            <a:r>
              <a:rPr lang="el-GR" dirty="0" smtClean="0"/>
              <a:t>Η παρουσίαση έγινε </a:t>
            </a:r>
            <a:r>
              <a:rPr lang="el-GR" smtClean="0"/>
              <a:t>στο Ηράκλειο </a:t>
            </a:r>
            <a:r>
              <a:rPr lang="el-GR" dirty="0" smtClean="0"/>
              <a:t>στη </a:t>
            </a:r>
            <a:r>
              <a:rPr lang="el-GR" dirty="0" err="1" smtClean="0"/>
              <a:t>Βασ</a:t>
            </a:r>
            <a:r>
              <a:rPr lang="el-GR" dirty="0" smtClean="0"/>
              <a:t>. του Αγ.  Μάρκου  τον </a:t>
            </a:r>
            <a:r>
              <a:rPr lang="en-US" dirty="0" smtClean="0"/>
              <a:t> </a:t>
            </a:r>
            <a:r>
              <a:rPr lang="el-GR" dirty="0" smtClean="0"/>
              <a:t>Οκτώβριο του 2013</a:t>
            </a:r>
            <a:r>
              <a:rPr lang="en-US" dirty="0" smtClean="0"/>
              <a:t>,</a:t>
            </a:r>
            <a:r>
              <a:rPr lang="el-GR" dirty="0" smtClean="0"/>
              <a:t> από την ίδια την </a:t>
            </a:r>
            <a:r>
              <a:rPr lang="el-GR" dirty="0" err="1" smtClean="0"/>
              <a:t>Άλκη</a:t>
            </a:r>
            <a:r>
              <a:rPr lang="el-GR" dirty="0" smtClean="0"/>
              <a:t> </a:t>
            </a:r>
            <a:r>
              <a:rPr lang="el-GR" dirty="0" err="1" smtClean="0"/>
              <a:t>Ζέη</a:t>
            </a:r>
            <a:r>
              <a:rPr lang="en-US" dirty="0" smtClean="0"/>
              <a:t>,</a:t>
            </a:r>
            <a:r>
              <a:rPr lang="el-GR" dirty="0" smtClean="0"/>
              <a:t> η οποία </a:t>
            </a:r>
            <a:r>
              <a:rPr lang="el-GR" u="sng" dirty="0" smtClean="0"/>
              <a:t>με προθυμία </a:t>
            </a:r>
            <a:r>
              <a:rPr lang="el-GR" dirty="0" smtClean="0"/>
              <a:t>απάντησε σε ερωτήσεις  παιδιών από Δημοτικά Γυμνάσια και Λύκεια που παρευρίσκονταν εκεί…</a:t>
            </a:r>
          </a:p>
          <a:p>
            <a:pPr algn="ctr"/>
            <a:endParaRPr lang="el-GR" dirty="0" smtClean="0"/>
          </a:p>
          <a:p>
            <a:pPr algn="ctr"/>
            <a:endParaRPr lang="el-GR" dirty="0" smtClean="0"/>
          </a:p>
          <a:p>
            <a:pPr algn="ctr"/>
            <a:endParaRPr lang="el-GR" dirty="0" smtClean="0"/>
          </a:p>
          <a:p>
            <a:pPr algn="ctr"/>
            <a:endParaRPr lang="el-GR" dirty="0" smtClean="0"/>
          </a:p>
          <a:p>
            <a:pPr algn="ctr"/>
            <a:endParaRPr lang="el-GR" dirty="0" smtClean="0"/>
          </a:p>
          <a:p>
            <a:pPr algn="ctr"/>
            <a:endParaRPr lang="el-GR" dirty="0" smtClean="0"/>
          </a:p>
          <a:p>
            <a:pPr algn="ctr"/>
            <a:endParaRPr lang="el-GR" dirty="0" smtClean="0"/>
          </a:p>
          <a:p>
            <a:pPr algn="ctr"/>
            <a:endParaRPr lang="el-GR" dirty="0" smtClean="0"/>
          </a:p>
          <a:p>
            <a:pPr algn="ctr"/>
            <a:r>
              <a:rPr lang="el-GR" dirty="0" err="1" smtClean="0"/>
              <a:t>φωτο</a:t>
            </a:r>
            <a:endParaRPr lang="el-GR" dirty="0"/>
          </a:p>
        </p:txBody>
      </p:sp>
      <p:pic>
        <p:nvPicPr>
          <p:cNvPr id="3" name="2 - Εικόνα" descr="5adabce615174ebea7c0bc718cdfb090_L.jpg"/>
          <p:cNvPicPr>
            <a:picLocks noChangeAspect="1"/>
          </p:cNvPicPr>
          <p:nvPr/>
        </p:nvPicPr>
        <p:blipFill>
          <a:blip r:embed="rId3" cstate="print"/>
          <a:stretch>
            <a:fillRect/>
          </a:stretch>
        </p:blipFill>
        <p:spPr>
          <a:xfrm>
            <a:off x="2190750" y="2420888"/>
            <a:ext cx="4762500" cy="3960440"/>
          </a:xfrm>
          <a:prstGeom prst="rect">
            <a:avLst/>
          </a:prstGeom>
        </p:spPr>
      </p:pic>
    </p:spTree>
  </p:cSld>
  <p:clrMapOvr>
    <a:masterClrMapping/>
  </p:clrMapOvr>
  <p:transition spd="slow">
    <p:spli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420325" y="1196752"/>
            <a:ext cx="8386398" cy="4801314"/>
          </a:xfrm>
          <a:prstGeom prst="rect">
            <a:avLst/>
          </a:prstGeom>
          <a:noFill/>
        </p:spPr>
        <p:txBody>
          <a:bodyPr wrap="none" rtlCol="0">
            <a:spAutoFit/>
          </a:bodyPr>
          <a:lstStyle/>
          <a:p>
            <a:pPr algn="just"/>
            <a:r>
              <a:rPr lang="el-GR" dirty="0" smtClean="0"/>
              <a:t>Στη σελ. 136 του βιβλίου αναφέρεται το ποίημα του Γεωργίου </a:t>
            </a:r>
            <a:r>
              <a:rPr lang="el-GR" dirty="0" err="1" smtClean="0"/>
              <a:t>Ζαλόκωστα</a:t>
            </a:r>
            <a:r>
              <a:rPr lang="el-GR" dirty="0" smtClean="0"/>
              <a:t> </a:t>
            </a:r>
          </a:p>
          <a:p>
            <a:pPr algn="just"/>
            <a:r>
              <a:rPr lang="el-GR" b="1" dirty="0" smtClean="0"/>
              <a:t>«Ο </a:t>
            </a:r>
            <a:r>
              <a:rPr lang="el-GR" b="1" dirty="0" err="1" smtClean="0"/>
              <a:t>Βορειάς</a:t>
            </a:r>
            <a:r>
              <a:rPr lang="el-GR" b="1" dirty="0" smtClean="0"/>
              <a:t> που </a:t>
            </a:r>
            <a:r>
              <a:rPr lang="el-GR" b="1" dirty="0" err="1" smtClean="0"/>
              <a:t>τα΄αρνάκια</a:t>
            </a:r>
            <a:r>
              <a:rPr lang="el-GR" b="1" dirty="0" smtClean="0"/>
              <a:t> παγώνει…».</a:t>
            </a:r>
          </a:p>
          <a:p>
            <a:pPr algn="just"/>
            <a:endParaRPr lang="el-GR" dirty="0" smtClean="0"/>
          </a:p>
          <a:p>
            <a:pPr algn="just"/>
            <a:r>
              <a:rPr lang="el-GR" dirty="0" smtClean="0"/>
              <a:t>Με αφορμή αυτό το ποίημα, που τα παιδιά ζητούν να μάθουν ποιο είναι, </a:t>
            </a:r>
          </a:p>
          <a:p>
            <a:pPr algn="just"/>
            <a:endParaRPr lang="el-GR" dirty="0" smtClean="0"/>
          </a:p>
          <a:p>
            <a:pPr algn="just"/>
            <a:r>
              <a:rPr lang="el-GR" dirty="0" smtClean="0"/>
              <a:t>επηρεασμένα από τον …χαριτωμένο τίτλο, αναφερόμαστε στα χαρακτηριστικά της</a:t>
            </a:r>
          </a:p>
          <a:p>
            <a:pPr algn="just"/>
            <a:endParaRPr lang="el-GR" dirty="0" smtClean="0"/>
          </a:p>
          <a:p>
            <a:pPr algn="just"/>
            <a:r>
              <a:rPr lang="el-GR" dirty="0" smtClean="0"/>
              <a:t>«παραδοσιακής ποίησης με την «απόλυτη» ομοιοκαταληξία, τη μορφική τελειότητα,</a:t>
            </a:r>
          </a:p>
          <a:p>
            <a:pPr algn="just"/>
            <a:endParaRPr lang="el-GR" dirty="0" smtClean="0"/>
          </a:p>
          <a:p>
            <a:pPr algn="just"/>
            <a:r>
              <a:rPr lang="el-GR" dirty="0" smtClean="0"/>
              <a:t> την συγκεκριμένη θεματολογία κλπ. και αντιπαραβάλομε με ποιήματα ποιητών, </a:t>
            </a:r>
          </a:p>
          <a:p>
            <a:pPr algn="just"/>
            <a:endParaRPr lang="el-GR" dirty="0" smtClean="0"/>
          </a:p>
          <a:p>
            <a:pPr algn="just"/>
            <a:r>
              <a:rPr lang="el-GR" dirty="0" smtClean="0"/>
              <a:t>όπως του Ελύτη, του Γκάτσου και άλλων που έτσι κι αλλιώς αναφέρονται </a:t>
            </a:r>
          </a:p>
          <a:p>
            <a:pPr algn="just"/>
            <a:endParaRPr lang="el-GR" dirty="0" smtClean="0"/>
          </a:p>
          <a:p>
            <a:pPr algn="just"/>
            <a:r>
              <a:rPr lang="el-GR" dirty="0" smtClean="0"/>
              <a:t>στο βιβλίο ως βασικά μέλη της «παρέας» των κοριτσιών…    (σελ.225 και εξής)</a:t>
            </a:r>
          </a:p>
          <a:p>
            <a:pPr algn="just"/>
            <a:endParaRPr lang="el-GR" dirty="0" smtClean="0"/>
          </a:p>
          <a:p>
            <a:pPr algn="just"/>
            <a:r>
              <a:rPr lang="el-GR" dirty="0" smtClean="0"/>
              <a:t> ή της Ελένης </a:t>
            </a:r>
            <a:r>
              <a:rPr lang="el-GR" dirty="0" err="1" smtClean="0"/>
              <a:t>Βακαλό</a:t>
            </a:r>
            <a:r>
              <a:rPr lang="el-GR" dirty="0" smtClean="0"/>
              <a:t> (σελ. 125).</a:t>
            </a:r>
          </a:p>
          <a:p>
            <a:pPr algn="just"/>
            <a:endParaRPr lang="el-GR" dirty="0"/>
          </a:p>
        </p:txBody>
      </p:sp>
      <p:sp>
        <p:nvSpPr>
          <p:cNvPr id="2049" name="Rectangle 1"/>
          <p:cNvSpPr>
            <a:spLocks noChangeArrowheads="1"/>
          </p:cNvSpPr>
          <p:nvPr/>
        </p:nvSpPr>
        <p:spPr bwMode="auto">
          <a:xfrm>
            <a:off x="611560" y="1551029"/>
            <a:ext cx="7056784"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l-GR" b="1" dirty="0" smtClean="0">
                <a:latin typeface="Calibri" pitchFamily="34" charset="0"/>
                <a:ea typeface="Times New Roman" pitchFamily="18" charset="0"/>
                <a:cs typeface="Times New Roman" pitchFamily="18" charset="0"/>
              </a:rPr>
              <a:t> </a:t>
            </a: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spli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539552" y="476672"/>
            <a:ext cx="8352928" cy="5078313"/>
          </a:xfrm>
          <a:prstGeom prst="rect">
            <a:avLst/>
          </a:prstGeom>
          <a:noFill/>
        </p:spPr>
        <p:txBody>
          <a:bodyPr wrap="square" rtlCol="0">
            <a:spAutoFit/>
          </a:bodyPr>
          <a:lstStyle/>
          <a:p>
            <a:r>
              <a:rPr lang="el-GR" dirty="0" smtClean="0"/>
              <a:t>Αυτή η μικρή μας παρέμβαση διαρκεί κάποιες διδακτικές ώρες όπου</a:t>
            </a:r>
          </a:p>
          <a:p>
            <a:r>
              <a:rPr lang="el-GR" dirty="0" smtClean="0"/>
              <a:t>αντλούμε υλικό και από τις παραλογές και τα ακριτικά τραγούδια  του σχολικού  βιβλίου  της </a:t>
            </a:r>
            <a:r>
              <a:rPr lang="el-GR" dirty="0" err="1" smtClean="0"/>
              <a:t>Α΄λυκείου</a:t>
            </a:r>
            <a:r>
              <a:rPr lang="el-GR" dirty="0" smtClean="0"/>
              <a:t> αλλά και των υπολοίπων τάξεων, και αναθέτουμε στα παιδιά ένα </a:t>
            </a:r>
            <a:r>
              <a:rPr lang="en-US" b="1" dirty="0" smtClean="0">
                <a:solidFill>
                  <a:srgbClr val="FF0000"/>
                </a:solidFill>
              </a:rPr>
              <a:t>project</a:t>
            </a:r>
            <a:r>
              <a:rPr lang="en-US" dirty="0" smtClean="0"/>
              <a:t>.</a:t>
            </a:r>
            <a:endParaRPr lang="el-GR" dirty="0" smtClean="0"/>
          </a:p>
          <a:p>
            <a:r>
              <a:rPr lang="el-GR" dirty="0" smtClean="0"/>
              <a:t>{Βασικά στοιχεία του: </a:t>
            </a:r>
          </a:p>
          <a:p>
            <a:endParaRPr lang="el-GR" dirty="0" smtClean="0"/>
          </a:p>
          <a:p>
            <a:pPr>
              <a:buFont typeface="Arial" pitchFamily="34" charset="0"/>
              <a:buChar char="•"/>
            </a:pPr>
            <a:r>
              <a:rPr lang="el-GR" dirty="0" smtClean="0"/>
              <a:t> Χωρίζουμε τα παιδιά σε 5 </a:t>
            </a:r>
            <a:r>
              <a:rPr lang="el-GR" b="1" dirty="0" smtClean="0"/>
              <a:t>ομάδες</a:t>
            </a:r>
            <a:r>
              <a:rPr lang="el-GR" dirty="0" smtClean="0"/>
              <a:t> (δημοτική ποίηση- κρητική λογοτεχνία, ρομαντισμός, παρνασσισμός, συμβολισμός, μοντερνισμός) με προτεινόμενα για την κάθε ομάδα ποιήματα.</a:t>
            </a:r>
          </a:p>
          <a:p>
            <a:pPr>
              <a:buFont typeface="Arial" pitchFamily="34" charset="0"/>
              <a:buChar char="•"/>
            </a:pPr>
            <a:endParaRPr lang="el-GR" dirty="0" smtClean="0"/>
          </a:p>
          <a:p>
            <a:pPr>
              <a:buFont typeface="Arial" pitchFamily="34" charset="0"/>
              <a:buChar char="•"/>
            </a:pPr>
            <a:r>
              <a:rPr lang="el-GR" dirty="0" smtClean="0"/>
              <a:t>Η κάθε ομάδα αναλαμβάνει να αναζητήσει και να καταγράψει τα </a:t>
            </a:r>
            <a:r>
              <a:rPr lang="el-GR" b="1" dirty="0" smtClean="0"/>
              <a:t>χαρακτηριστικά</a:t>
            </a:r>
            <a:r>
              <a:rPr lang="el-GR" dirty="0" smtClean="0"/>
              <a:t> του κάθε λογ. ρεύματος, να τα  εντοπίσει στο ποίημα που μελετά.</a:t>
            </a:r>
          </a:p>
          <a:p>
            <a:pPr>
              <a:buFont typeface="Arial" pitchFamily="34" charset="0"/>
              <a:buChar char="•"/>
            </a:pPr>
            <a:endParaRPr lang="el-GR" dirty="0" smtClean="0"/>
          </a:p>
          <a:p>
            <a:pPr>
              <a:buFont typeface="Arial" pitchFamily="34" charset="0"/>
              <a:buChar char="•"/>
            </a:pPr>
            <a:r>
              <a:rPr lang="el-GR" dirty="0" smtClean="0"/>
              <a:t>Κάθε ομάδα παρουσιάζει ένα </a:t>
            </a:r>
            <a:r>
              <a:rPr lang="el-GR" b="1" dirty="0" smtClean="0"/>
              <a:t>ποίημα</a:t>
            </a:r>
            <a:r>
              <a:rPr lang="el-GR" dirty="0" smtClean="0"/>
              <a:t> στην τάξη.</a:t>
            </a:r>
          </a:p>
          <a:p>
            <a:pPr>
              <a:buFont typeface="Arial" pitchFamily="34" charset="0"/>
              <a:buChar char="•"/>
            </a:pPr>
            <a:endParaRPr lang="el-GR" dirty="0" smtClean="0"/>
          </a:p>
          <a:p>
            <a:pPr>
              <a:buFont typeface="Arial" pitchFamily="34" charset="0"/>
              <a:buChar char="•"/>
            </a:pPr>
            <a:r>
              <a:rPr lang="el-GR" dirty="0" smtClean="0"/>
              <a:t>Στη συνέχεια όλη η τάξη, επιχειρεί να παρουσιάσει τα λογοτεχνικά ρεύματα στη «γραμμή της </a:t>
            </a:r>
            <a:r>
              <a:rPr lang="el-GR" b="1" dirty="0" smtClean="0"/>
              <a:t>εξέλιξης</a:t>
            </a:r>
            <a:r>
              <a:rPr lang="el-GR" dirty="0" smtClean="0"/>
              <a:t>» «από την παραδοσιακή στη μοντέρνα ποίηση»}.</a:t>
            </a:r>
          </a:p>
          <a:p>
            <a:endParaRPr lang="el-GR" dirty="0"/>
          </a:p>
        </p:txBody>
      </p:sp>
    </p:spTree>
  </p:cSld>
  <p:clrMapOvr>
    <a:masterClrMapping/>
  </p:clrMapOvr>
  <p:transition spd="slow">
    <p:spli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323528" y="908720"/>
            <a:ext cx="8424936" cy="2862322"/>
          </a:xfrm>
          <a:prstGeom prst="rect">
            <a:avLst/>
          </a:prstGeom>
          <a:noFill/>
        </p:spPr>
        <p:txBody>
          <a:bodyPr wrap="square" rtlCol="0">
            <a:spAutoFit/>
          </a:bodyPr>
          <a:lstStyle/>
          <a:p>
            <a:r>
              <a:rPr lang="el-GR" dirty="0" smtClean="0"/>
              <a:t>…Όπως </a:t>
            </a:r>
            <a:r>
              <a:rPr lang="el-GR" b="1" dirty="0" smtClean="0"/>
              <a:t>εξελίσσονται</a:t>
            </a:r>
            <a:r>
              <a:rPr lang="el-GR" dirty="0" smtClean="0"/>
              <a:t> λοιπόν τα λογοτεχνικά ρεύματα, «από την παραδοσιακή στη μοντέρνα ποίηση», </a:t>
            </a:r>
            <a:r>
              <a:rPr lang="el-GR" b="1" dirty="0" smtClean="0"/>
              <a:t>εξελίσσονται</a:t>
            </a:r>
            <a:r>
              <a:rPr lang="el-GR" dirty="0" smtClean="0"/>
              <a:t> και οι ζωές των κοριτσιών στο βιβλίο, αλλά και… τα γούστα τους, στην λογοτεχνία, στην ποίηση, αλλά και …στους ανθρώπους… </a:t>
            </a:r>
          </a:p>
          <a:p>
            <a:endParaRPr lang="el-GR" dirty="0" smtClean="0"/>
          </a:p>
          <a:p>
            <a:endParaRPr lang="el-GR" dirty="0" smtClean="0"/>
          </a:p>
          <a:p>
            <a:endParaRPr lang="el-GR" dirty="0" smtClean="0"/>
          </a:p>
          <a:p>
            <a:endParaRPr lang="el-GR" dirty="0" smtClean="0"/>
          </a:p>
          <a:p>
            <a:endParaRPr lang="el-GR" dirty="0" smtClean="0"/>
          </a:p>
          <a:p>
            <a:endParaRPr lang="el-GR" dirty="0" smtClean="0"/>
          </a:p>
          <a:p>
            <a:r>
              <a:rPr lang="el-GR" dirty="0" smtClean="0"/>
              <a:t>Και ξαναγυρνάμε στο βιβλίο μας…</a:t>
            </a:r>
          </a:p>
        </p:txBody>
      </p:sp>
      <p:pic>
        <p:nvPicPr>
          <p:cNvPr id="3" name="2 - Εικόνα" descr="u12834806.jpg"/>
          <p:cNvPicPr>
            <a:picLocks noChangeAspect="1"/>
          </p:cNvPicPr>
          <p:nvPr/>
        </p:nvPicPr>
        <p:blipFill>
          <a:blip r:embed="rId2" cstate="print"/>
          <a:stretch>
            <a:fillRect/>
          </a:stretch>
        </p:blipFill>
        <p:spPr>
          <a:xfrm>
            <a:off x="6175201" y="2425030"/>
            <a:ext cx="1781175" cy="3524250"/>
          </a:xfrm>
          <a:prstGeom prst="rect">
            <a:avLst/>
          </a:prstGeom>
        </p:spPr>
      </p:pic>
    </p:spTree>
  </p:cSld>
  <p:clrMapOvr>
    <a:masterClrMapping/>
  </p:clrMapOvr>
  <p:transition spd="slow">
    <p:spli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395536" y="909875"/>
            <a:ext cx="8352928" cy="4247317"/>
          </a:xfrm>
          <a:prstGeom prst="rect">
            <a:avLst/>
          </a:prstGeom>
          <a:noFill/>
        </p:spPr>
        <p:txBody>
          <a:bodyPr wrap="square" rtlCol="0">
            <a:spAutoFit/>
          </a:bodyPr>
          <a:lstStyle/>
          <a:p>
            <a:r>
              <a:rPr lang="el-GR" b="1" dirty="0" smtClean="0"/>
              <a:t>Σελ.272:</a:t>
            </a:r>
            <a:r>
              <a:rPr lang="el-GR" dirty="0" smtClean="0"/>
              <a:t>  «…Η </a:t>
            </a:r>
            <a:r>
              <a:rPr lang="el-GR" dirty="0" err="1" smtClean="0"/>
              <a:t>Λενούλα</a:t>
            </a:r>
            <a:r>
              <a:rPr lang="el-GR" dirty="0" smtClean="0"/>
              <a:t> έπαψε πια τα βράδια πριν κοιμηθούμε να μουρμουρίζει το «</a:t>
            </a:r>
            <a:r>
              <a:rPr lang="el-GR" dirty="0" err="1" smtClean="0"/>
              <a:t>Βορειά</a:t>
            </a:r>
            <a:r>
              <a:rPr lang="el-GR" dirty="0" smtClean="0"/>
              <a:t> που </a:t>
            </a:r>
            <a:r>
              <a:rPr lang="el-GR" dirty="0" err="1" smtClean="0"/>
              <a:t>τ΄αρνάκια</a:t>
            </a:r>
            <a:r>
              <a:rPr lang="el-GR" dirty="0" smtClean="0"/>
              <a:t> παγώνει» και τον «Τάκη-</a:t>
            </a:r>
            <a:r>
              <a:rPr lang="el-GR" dirty="0" err="1" smtClean="0"/>
              <a:t>Πλούμ</a:t>
            </a:r>
            <a:r>
              <a:rPr lang="el-GR" dirty="0" smtClean="0"/>
              <a:t>α τριάντα τρία χρόνια μες στη γης».   Τώρα ξέρει </a:t>
            </a:r>
            <a:r>
              <a:rPr lang="el-GR" dirty="0" err="1" smtClean="0"/>
              <a:t>απ΄έξω</a:t>
            </a:r>
            <a:r>
              <a:rPr lang="el-GR" dirty="0" smtClean="0"/>
              <a:t> όλο τον Ήλιο τον Πρώτον.  Γιατί μέσα στην καρδιά της Κατοχής βγήκε η πρώτη ποιητική συλλογή του Ελύτη από τις εκδώσεις Γλάρος, </a:t>
            </a:r>
            <a:r>
              <a:rPr lang="el-GR" dirty="0" err="1" smtClean="0"/>
              <a:t>μ΄ένα</a:t>
            </a:r>
            <a:r>
              <a:rPr lang="el-GR" dirty="0" smtClean="0"/>
              <a:t> εξώφυλλο στο χρώμα του ήλιου. Ο Ήλιος ο Πρώτος του Οδυσσέα στη βιτρίνα φώτιζε ολόγυρα σαν ήλιος.  Και την άλλη μέρα στου </a:t>
            </a:r>
            <a:r>
              <a:rPr lang="el-GR" dirty="0" err="1" smtClean="0"/>
              <a:t>Λουμίδη</a:t>
            </a:r>
            <a:r>
              <a:rPr lang="el-GR" dirty="0" smtClean="0"/>
              <a:t> , ο Ελύτης πλάι μας σαν φίλος, σαν συνομήλικός μας, να λέει αστεία και να πειράζει τη </a:t>
            </a:r>
            <a:r>
              <a:rPr lang="el-GR" dirty="0" err="1" smtClean="0"/>
              <a:t>Λενούλα</a:t>
            </a:r>
            <a:r>
              <a:rPr lang="el-GR" dirty="0" smtClean="0"/>
              <a:t>...»</a:t>
            </a:r>
          </a:p>
          <a:p>
            <a:endParaRPr lang="el-GR" dirty="0" smtClean="0"/>
          </a:p>
          <a:p>
            <a:r>
              <a:rPr lang="el-GR" dirty="0" smtClean="0"/>
              <a:t>Και:</a:t>
            </a:r>
          </a:p>
          <a:p>
            <a:r>
              <a:rPr lang="el-GR" b="1" dirty="0" smtClean="0"/>
              <a:t>Σελ. 274:</a:t>
            </a:r>
            <a:endParaRPr lang="el-GR" b="1" dirty="0" smtClean="0"/>
          </a:p>
          <a:p>
            <a:r>
              <a:rPr lang="el-GR" dirty="0" smtClean="0"/>
              <a:t>«…ο Γκάτσος μας αντιμετώπιζε με πολύ χιούμορ όταν δεν καταλαβαίναμε κάτι από την Αμοργό και ζητούσαμε να μας εξηγήσει.  -Τι εννοείς, λέγαμε, «Γιατί δεν είναι ο </a:t>
            </a:r>
            <a:r>
              <a:rPr lang="el-GR" dirty="0" err="1" smtClean="0"/>
              <a:t>σταυραητός</a:t>
            </a:r>
            <a:r>
              <a:rPr lang="el-GR" dirty="0" smtClean="0"/>
              <a:t> ένα κλεισμένο συρτάρι»; </a:t>
            </a:r>
          </a:p>
          <a:p>
            <a:r>
              <a:rPr lang="el-GR" dirty="0" smtClean="0"/>
              <a:t>Και ο Γκάτσος απαντούσε:  -Γιατί; Ο </a:t>
            </a:r>
            <a:r>
              <a:rPr lang="el-GR" dirty="0" err="1" smtClean="0"/>
              <a:t>σταυραητός</a:t>
            </a:r>
            <a:r>
              <a:rPr lang="el-GR" dirty="0" smtClean="0"/>
              <a:t> είναι ένα κλεισμένο συρτάρι;  και μας αποστόμωνε…»… </a:t>
            </a:r>
            <a:endParaRPr lang="el-GR" dirty="0"/>
          </a:p>
        </p:txBody>
      </p:sp>
      <p:sp>
        <p:nvSpPr>
          <p:cNvPr id="3" name="2 - Ήλιος"/>
          <p:cNvSpPr/>
          <p:nvPr/>
        </p:nvSpPr>
        <p:spPr>
          <a:xfrm>
            <a:off x="2843808" y="5085184"/>
            <a:ext cx="914400" cy="914400"/>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ransition spd="slow">
    <p:spli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115616" y="1124744"/>
            <a:ext cx="5647700" cy="1815882"/>
          </a:xfrm>
          <a:prstGeom prst="rect">
            <a:avLst/>
          </a:prstGeom>
          <a:noFill/>
        </p:spPr>
        <p:txBody>
          <a:bodyPr wrap="none" rtlCol="0">
            <a:spAutoFit/>
          </a:bodyPr>
          <a:lstStyle/>
          <a:p>
            <a:r>
              <a:rPr lang="el-GR" sz="2800" b="1" i="1" u="sng" dirty="0" smtClean="0">
                <a:solidFill>
                  <a:schemeClr val="accent4">
                    <a:lumMod val="75000"/>
                  </a:schemeClr>
                </a:solidFill>
              </a:rPr>
              <a:t>ΓΙΑ ΤΗΝ ΕΝΟΤΗΤΑ «ΘΕΑΤΡΟ»…</a:t>
            </a:r>
            <a:endParaRPr lang="en-US" sz="2800" b="1" i="1" u="sng" dirty="0" smtClean="0">
              <a:solidFill>
                <a:schemeClr val="accent4">
                  <a:lumMod val="75000"/>
                </a:schemeClr>
              </a:solidFill>
            </a:endParaRPr>
          </a:p>
          <a:p>
            <a:endParaRPr lang="en-US" sz="2800" b="1" i="1" u="sng" dirty="0" smtClean="0">
              <a:solidFill>
                <a:schemeClr val="accent4">
                  <a:lumMod val="75000"/>
                </a:schemeClr>
              </a:solidFill>
            </a:endParaRPr>
          </a:p>
          <a:p>
            <a:endParaRPr lang="en-US" sz="2800" b="1" i="1" u="sng" dirty="0" smtClean="0">
              <a:solidFill>
                <a:schemeClr val="accent4">
                  <a:lumMod val="75000"/>
                </a:schemeClr>
              </a:solidFill>
            </a:endParaRPr>
          </a:p>
          <a:p>
            <a:endParaRPr lang="el-GR" sz="2800" b="1" i="1" u="sng" dirty="0">
              <a:solidFill>
                <a:schemeClr val="accent4">
                  <a:lumMod val="75000"/>
                </a:schemeClr>
              </a:solidFill>
            </a:endParaRPr>
          </a:p>
        </p:txBody>
      </p:sp>
      <p:pic>
        <p:nvPicPr>
          <p:cNvPr id="3" name="2 - Εικόνα" descr="SKITSO MASKES.jpg"/>
          <p:cNvPicPr>
            <a:picLocks noChangeAspect="1"/>
          </p:cNvPicPr>
          <p:nvPr/>
        </p:nvPicPr>
        <p:blipFill>
          <a:blip r:embed="rId2" cstate="print"/>
          <a:stretch>
            <a:fillRect/>
          </a:stretch>
        </p:blipFill>
        <p:spPr>
          <a:xfrm>
            <a:off x="3884481" y="2961487"/>
            <a:ext cx="1375038" cy="935026"/>
          </a:xfrm>
          <a:prstGeom prst="rect">
            <a:avLst/>
          </a:prstGeom>
        </p:spPr>
      </p:pic>
    </p:spTree>
  </p:cSld>
  <p:clrMapOvr>
    <a:masterClrMapping/>
  </p:clrMapOvr>
  <p:transition spd="slow">
    <p:spli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395536" y="1052736"/>
            <a:ext cx="8280920" cy="4278094"/>
          </a:xfrm>
          <a:prstGeom prst="rect">
            <a:avLst/>
          </a:prstGeom>
          <a:noFill/>
        </p:spPr>
        <p:txBody>
          <a:bodyPr wrap="square" rtlCol="0">
            <a:spAutoFit/>
          </a:bodyPr>
          <a:lstStyle/>
          <a:p>
            <a:r>
              <a:rPr lang="el-GR" dirty="0" smtClean="0"/>
              <a:t>Αφού φτάνουμε τώρα στην σελ. 241  όπου η </a:t>
            </a:r>
            <a:r>
              <a:rPr lang="el-GR" dirty="0" err="1" smtClean="0"/>
              <a:t>Άλκη</a:t>
            </a:r>
            <a:r>
              <a:rPr lang="el-GR" dirty="0" smtClean="0"/>
              <a:t> </a:t>
            </a:r>
            <a:r>
              <a:rPr lang="el-GR" dirty="0" err="1" smtClean="0"/>
              <a:t>Ζέη</a:t>
            </a:r>
            <a:r>
              <a:rPr lang="el-GR" dirty="0" smtClean="0"/>
              <a:t> γνωρίζει τον</a:t>
            </a:r>
            <a:r>
              <a:rPr lang="en-US" dirty="0" smtClean="0"/>
              <a:t> </a:t>
            </a:r>
            <a:r>
              <a:rPr lang="el-GR" dirty="0" smtClean="0"/>
              <a:t>Κάρολο Κουν είναι μια καλή αφορμή για να μπούμε στην ενότητα </a:t>
            </a:r>
            <a:r>
              <a:rPr lang="el-GR" sz="2000" b="1" i="1" dirty="0" smtClean="0"/>
              <a:t>«θέατρο».</a:t>
            </a:r>
          </a:p>
          <a:p>
            <a:r>
              <a:rPr lang="el-GR" dirty="0" smtClean="0"/>
              <a:t> </a:t>
            </a:r>
            <a:r>
              <a:rPr lang="el-GR" b="1" dirty="0" smtClean="0"/>
              <a:t>Εργασίες</a:t>
            </a:r>
            <a:r>
              <a:rPr lang="el-GR" dirty="0" smtClean="0"/>
              <a:t> που το δένουν με την  ενότητα «θέατρο»:</a:t>
            </a:r>
          </a:p>
          <a:p>
            <a:pPr>
              <a:buFont typeface="Arial" pitchFamily="34" charset="0"/>
              <a:buChar char="•"/>
            </a:pPr>
            <a:r>
              <a:rPr lang="el-GR" b="1" dirty="0" smtClean="0"/>
              <a:t>Δραματοποίηση</a:t>
            </a:r>
            <a:r>
              <a:rPr lang="el-GR" dirty="0" smtClean="0"/>
              <a:t> του συγκεκριμένου αποσπάσματος ή άλλου αποσπάσματος </a:t>
            </a:r>
            <a:r>
              <a:rPr lang="el-GR" dirty="0" err="1" smtClean="0"/>
              <a:t>απ΄το</a:t>
            </a:r>
            <a:r>
              <a:rPr lang="el-GR" dirty="0" smtClean="0"/>
              <a:t> βιβλίο,  αφού προηγηθεί «</a:t>
            </a:r>
            <a:r>
              <a:rPr lang="el-GR" dirty="0" err="1" smtClean="0"/>
              <a:t>κάστιγκ</a:t>
            </a:r>
            <a:r>
              <a:rPr lang="el-GR" dirty="0" smtClean="0"/>
              <a:t>» ρόλων.  </a:t>
            </a:r>
          </a:p>
          <a:p>
            <a:pPr>
              <a:buFont typeface="Arial" pitchFamily="34" charset="0"/>
              <a:buChar char="•"/>
            </a:pPr>
            <a:r>
              <a:rPr lang="el-GR" b="1" dirty="0" smtClean="0"/>
              <a:t>Αφίσα</a:t>
            </a:r>
            <a:r>
              <a:rPr lang="el-GR" dirty="0" smtClean="0"/>
              <a:t> για τη διαφήμιση  του έργου.</a:t>
            </a:r>
          </a:p>
          <a:p>
            <a:pPr>
              <a:buFont typeface="Arial" pitchFamily="34" charset="0"/>
              <a:buChar char="•"/>
            </a:pPr>
            <a:r>
              <a:rPr lang="el-GR" dirty="0" smtClean="0"/>
              <a:t>Τα παιδιά μπορούν </a:t>
            </a:r>
            <a:r>
              <a:rPr lang="el-GR" dirty="0" err="1" smtClean="0"/>
              <a:t>ν΄ανιχνεύσουν</a:t>
            </a:r>
            <a:r>
              <a:rPr lang="el-GR" dirty="0" smtClean="0"/>
              <a:t> ποια η «</a:t>
            </a:r>
            <a:r>
              <a:rPr lang="el-GR" b="1" dirty="0" smtClean="0"/>
              <a:t>θέση» του θεάτρου </a:t>
            </a:r>
            <a:r>
              <a:rPr lang="el-GR" dirty="0" smtClean="0"/>
              <a:t>στη ζωή των κοριτσιών-πρωταγωνιστριών μέχρι εκείνην τη σελίδα.</a:t>
            </a:r>
          </a:p>
          <a:p>
            <a:pPr>
              <a:buFont typeface="Arial" pitchFamily="34" charset="0"/>
              <a:buChar char="•"/>
            </a:pPr>
            <a:r>
              <a:rPr lang="el-GR" dirty="0" smtClean="0"/>
              <a:t>Να ερευνήσουν για τον </a:t>
            </a:r>
            <a:r>
              <a:rPr lang="el-GR" b="1" dirty="0" smtClean="0"/>
              <a:t>Κάρολο</a:t>
            </a:r>
            <a:r>
              <a:rPr lang="el-GR" dirty="0" smtClean="0"/>
              <a:t> </a:t>
            </a:r>
            <a:r>
              <a:rPr lang="el-GR" b="1" dirty="0" smtClean="0"/>
              <a:t>Κουν</a:t>
            </a:r>
            <a:r>
              <a:rPr lang="el-GR" dirty="0" smtClean="0"/>
              <a:t> και το έργο του και να παρακολουθήσουν τη πορεία και τη εξέλιξη του ελληνικού θεάτρου από την αρχαιότητα ως τις μέρες μας</a:t>
            </a:r>
          </a:p>
          <a:p>
            <a:pPr>
              <a:buFont typeface="Arial" pitchFamily="34" charset="0"/>
              <a:buChar char="•"/>
            </a:pPr>
            <a:r>
              <a:rPr lang="el-GR" dirty="0" smtClean="0"/>
              <a:t>…και ως </a:t>
            </a:r>
            <a:r>
              <a:rPr lang="en-US" b="1" dirty="0" smtClean="0">
                <a:solidFill>
                  <a:srgbClr val="FF0000"/>
                </a:solidFill>
              </a:rPr>
              <a:t>project </a:t>
            </a:r>
            <a:r>
              <a:rPr lang="el-GR" dirty="0" smtClean="0"/>
              <a:t>να την παρουσιάσουν, συνυφασμένη με την ιστορία της Ελλάδας προκαθορίζοντας βέβαια την γραμμή του «χρονικού περιθωρίου» μέσα στο οποίο θα κινηθούν τα παιδιά. (π.χ. από το 1932 μέχρι σήμερα, περίπου δηλαδή το χρονικό διάστημα μέσα στο οποίο διαδραματίζεται η ζωή των πρωταγωνιστριών στο βιβλίο).</a:t>
            </a:r>
            <a:endParaRPr lang="el-GR" b="1" dirty="0" smtClean="0">
              <a:solidFill>
                <a:srgbClr val="FF0000"/>
              </a:solidFill>
            </a:endParaRPr>
          </a:p>
          <a:p>
            <a:endParaRPr lang="el-GR" dirty="0"/>
          </a:p>
        </p:txBody>
      </p:sp>
    </p:spTree>
  </p:cSld>
  <p:clrMapOvr>
    <a:masterClrMapping/>
  </p:clrMapOvr>
  <p:transition spd="slow">
    <p:spli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 TextBox"/>
          <p:cNvSpPr txBox="1"/>
          <p:nvPr/>
        </p:nvSpPr>
        <p:spPr>
          <a:xfrm>
            <a:off x="611560" y="908720"/>
            <a:ext cx="8064896" cy="2862322"/>
          </a:xfrm>
          <a:prstGeom prst="rect">
            <a:avLst/>
          </a:prstGeom>
          <a:noFill/>
        </p:spPr>
        <p:txBody>
          <a:bodyPr wrap="square" rtlCol="0">
            <a:spAutoFit/>
          </a:bodyPr>
          <a:lstStyle/>
          <a:p>
            <a:pPr>
              <a:buFont typeface="Arial" pitchFamily="34" charset="0"/>
              <a:buChar char="•"/>
            </a:pPr>
            <a:r>
              <a:rPr lang="el-GR" dirty="0" smtClean="0"/>
              <a:t>Μεγάλη παρέμβαση (μερικών διδακτικών ωρών) και επιλογή από το βιβλίο της θεατρολογίας </a:t>
            </a:r>
            <a:r>
              <a:rPr lang="el-GR" dirty="0" err="1" smtClean="0"/>
              <a:t>΄Α</a:t>
            </a:r>
            <a:r>
              <a:rPr lang="el-GR" dirty="0" smtClean="0"/>
              <a:t> Λυκείου:		 1.   της εισαγωγής</a:t>
            </a:r>
          </a:p>
          <a:p>
            <a:pPr marL="4000500" lvl="8" indent="-342900">
              <a:buAutoNum type="arabicPeriod" startAt="2"/>
            </a:pPr>
            <a:r>
              <a:rPr lang="el-GR" dirty="0" smtClean="0"/>
              <a:t>Του αποσπάσματος από τον «Ρωμαίο και την </a:t>
            </a:r>
            <a:r>
              <a:rPr lang="el-GR" dirty="0" err="1" smtClean="0"/>
              <a:t>Ιουλιέτα</a:t>
            </a:r>
            <a:r>
              <a:rPr lang="el-GR" dirty="0" smtClean="0"/>
              <a:t>».  (Σαίξπηρ)</a:t>
            </a:r>
          </a:p>
          <a:p>
            <a:pPr marL="4000500" lvl="8" indent="-342900">
              <a:buAutoNum type="arabicPeriod" startAt="2"/>
            </a:pPr>
            <a:r>
              <a:rPr lang="el-GR" dirty="0" smtClean="0"/>
              <a:t>Του αποσπάσματος από το «μυστικό της </a:t>
            </a:r>
            <a:r>
              <a:rPr lang="el-GR" dirty="0" err="1" smtClean="0"/>
              <a:t>κοντέσσας</a:t>
            </a:r>
            <a:r>
              <a:rPr lang="el-GR" dirty="0" smtClean="0"/>
              <a:t> </a:t>
            </a:r>
            <a:r>
              <a:rPr lang="el-GR" dirty="0" err="1" smtClean="0"/>
              <a:t>Βαλαίρενας</a:t>
            </a:r>
            <a:r>
              <a:rPr lang="el-GR" dirty="0" smtClean="0"/>
              <a:t>». (Ξενόπουλος)</a:t>
            </a:r>
          </a:p>
          <a:p>
            <a:pPr marL="4000500" lvl="8" indent="-342900">
              <a:buAutoNum type="arabicPeriod" startAt="2"/>
            </a:pPr>
            <a:r>
              <a:rPr lang="el-GR" dirty="0" smtClean="0"/>
              <a:t>…κι αν υπάρχει χρόνος, του «Αρχοντοχωριάτη» του Μολιέρου  από το σχ. Βιβλίο σελ. 386. 	</a:t>
            </a:r>
          </a:p>
        </p:txBody>
      </p:sp>
      <p:sp>
        <p:nvSpPr>
          <p:cNvPr id="8" name="7 - TextBox"/>
          <p:cNvSpPr txBox="1"/>
          <p:nvPr/>
        </p:nvSpPr>
        <p:spPr>
          <a:xfrm>
            <a:off x="755576" y="5291916"/>
            <a:ext cx="7326429" cy="369332"/>
          </a:xfrm>
          <a:prstGeom prst="rect">
            <a:avLst/>
          </a:prstGeom>
          <a:noFill/>
        </p:spPr>
        <p:txBody>
          <a:bodyPr wrap="none" rtlCol="0">
            <a:spAutoFit/>
          </a:bodyPr>
          <a:lstStyle/>
          <a:p>
            <a:r>
              <a:rPr lang="el-GR" dirty="0" smtClean="0"/>
              <a:t>Επίσης φέρνουμε στην τάξη </a:t>
            </a:r>
            <a:r>
              <a:rPr lang="el-GR" b="1" dirty="0" smtClean="0"/>
              <a:t>προγράμματα</a:t>
            </a:r>
            <a:r>
              <a:rPr lang="el-GR" dirty="0" smtClean="0"/>
              <a:t> από θεατρικές παραστάσεις…</a:t>
            </a:r>
            <a:endParaRPr lang="el-GR" dirty="0"/>
          </a:p>
        </p:txBody>
      </p:sp>
    </p:spTree>
  </p:cSld>
  <p:clrMapOvr>
    <a:masterClrMapping/>
  </p:clrMapOvr>
  <p:transition spd="slow">
    <p:spli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251520" y="1700808"/>
            <a:ext cx="6984776" cy="2862322"/>
          </a:xfrm>
          <a:prstGeom prst="rect">
            <a:avLst/>
          </a:prstGeom>
          <a:noFill/>
        </p:spPr>
        <p:txBody>
          <a:bodyPr wrap="square" rtlCol="0">
            <a:spAutoFit/>
          </a:bodyPr>
          <a:lstStyle/>
          <a:p>
            <a:pPr marL="4000500" lvl="8" indent="-342900"/>
            <a:r>
              <a:rPr lang="el-GR" dirty="0" smtClean="0"/>
              <a:t>…Με σκοπό να κατανοήσουν τα </a:t>
            </a:r>
            <a:r>
              <a:rPr lang="el-GR" b="1" dirty="0" smtClean="0"/>
              <a:t>θέματα</a:t>
            </a:r>
            <a:r>
              <a:rPr lang="el-GR" dirty="0" smtClean="0"/>
              <a:t> με τα οποία καταπιάνεται,</a:t>
            </a:r>
          </a:p>
          <a:p>
            <a:pPr marL="4000500" lvl="8" indent="-342900"/>
            <a:r>
              <a:rPr lang="el-GR" dirty="0" smtClean="0"/>
              <a:t>την «</a:t>
            </a:r>
            <a:r>
              <a:rPr lang="el-GR" b="1" dirty="0" smtClean="0"/>
              <a:t>αξία</a:t>
            </a:r>
            <a:r>
              <a:rPr lang="el-GR" dirty="0" smtClean="0"/>
              <a:t>» της </a:t>
            </a:r>
            <a:r>
              <a:rPr lang="el-GR" b="1" dirty="0" smtClean="0"/>
              <a:t>ελευθεροφροσύνης</a:t>
            </a:r>
            <a:r>
              <a:rPr lang="el-GR" dirty="0" smtClean="0"/>
              <a:t>  του θεάτρου</a:t>
            </a:r>
          </a:p>
          <a:p>
            <a:pPr marL="4000500" lvl="8" indent="-342900"/>
            <a:r>
              <a:rPr lang="el-GR" dirty="0" smtClean="0"/>
              <a:t> αλλά και την </a:t>
            </a:r>
            <a:r>
              <a:rPr lang="el-GR" b="1" dirty="0" smtClean="0"/>
              <a:t>ομαδικότητα</a:t>
            </a:r>
            <a:r>
              <a:rPr lang="el-GR" dirty="0" smtClean="0"/>
              <a:t> ,</a:t>
            </a:r>
          </a:p>
          <a:p>
            <a:pPr marL="4000500" lvl="8" indent="-342900"/>
            <a:r>
              <a:rPr lang="el-GR" dirty="0" smtClean="0"/>
              <a:t>την </a:t>
            </a:r>
            <a:r>
              <a:rPr lang="el-GR" b="1" dirty="0" smtClean="0"/>
              <a:t>εργατικότητα</a:t>
            </a:r>
            <a:r>
              <a:rPr lang="el-GR" dirty="0" smtClean="0"/>
              <a:t> την πνευματική </a:t>
            </a:r>
            <a:r>
              <a:rPr lang="el-GR" b="1" dirty="0" smtClean="0"/>
              <a:t>καλλιέργεια</a:t>
            </a:r>
            <a:r>
              <a:rPr lang="el-GR" dirty="0" smtClean="0"/>
              <a:t>  που προϋποθέτει … </a:t>
            </a:r>
          </a:p>
        </p:txBody>
      </p:sp>
    </p:spTree>
  </p:cSld>
  <p:clrMapOvr>
    <a:masterClrMapping/>
  </p:clrMapOvr>
  <p:transition spd="slow">
    <p:spli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971600" y="1052736"/>
            <a:ext cx="4679551" cy="2031325"/>
          </a:xfrm>
          <a:prstGeom prst="rect">
            <a:avLst/>
          </a:prstGeom>
          <a:noFill/>
        </p:spPr>
        <p:txBody>
          <a:bodyPr wrap="none" rtlCol="0">
            <a:spAutoFit/>
          </a:bodyPr>
          <a:lstStyle/>
          <a:p>
            <a:r>
              <a:rPr lang="el-GR" dirty="0" smtClean="0"/>
              <a:t>Η προσπάθεια τελειώνει με την ευχή </a:t>
            </a:r>
          </a:p>
          <a:p>
            <a:endParaRPr lang="el-GR" dirty="0" smtClean="0"/>
          </a:p>
          <a:p>
            <a:r>
              <a:rPr lang="el-GR" dirty="0" smtClean="0"/>
              <a:t>«το διάβασμα να γίνεται χαρά και ξεκούραση…</a:t>
            </a:r>
          </a:p>
          <a:p>
            <a:endParaRPr lang="el-GR" dirty="0" smtClean="0"/>
          </a:p>
          <a:p>
            <a:r>
              <a:rPr lang="el-GR" dirty="0" smtClean="0"/>
              <a:t>απόλαυση και δημιουργία…»</a:t>
            </a:r>
          </a:p>
          <a:p>
            <a:endParaRPr lang="el-GR" dirty="0" smtClean="0"/>
          </a:p>
          <a:p>
            <a:r>
              <a:rPr lang="el-GR" dirty="0" smtClean="0"/>
              <a:t>Άλλωστε η </a:t>
            </a:r>
            <a:r>
              <a:rPr lang="el-GR" dirty="0" err="1" smtClean="0"/>
              <a:t>Άλκη</a:t>
            </a:r>
            <a:r>
              <a:rPr lang="el-GR" dirty="0" smtClean="0"/>
              <a:t> </a:t>
            </a:r>
            <a:r>
              <a:rPr lang="el-GR" dirty="0" err="1" smtClean="0"/>
              <a:t>Ζέη</a:t>
            </a:r>
            <a:r>
              <a:rPr lang="el-GR" dirty="0" smtClean="0"/>
              <a:t> γράφει…</a:t>
            </a:r>
            <a:endParaRPr lang="el-GR" dirty="0"/>
          </a:p>
        </p:txBody>
      </p:sp>
    </p:spTree>
  </p:cSld>
  <p:clrMapOvr>
    <a:masterClrMapping/>
  </p:clrMapOvr>
  <p:transition spd="slow">
    <p:spli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79513" y="632877"/>
            <a:ext cx="8784976" cy="4801314"/>
          </a:xfrm>
          <a:prstGeom prst="rect">
            <a:avLst/>
          </a:prstGeom>
          <a:noFill/>
        </p:spPr>
        <p:txBody>
          <a:bodyPr wrap="square" rtlCol="0">
            <a:spAutoFit/>
          </a:bodyPr>
          <a:lstStyle/>
          <a:p>
            <a:r>
              <a:rPr lang="el-GR" dirty="0" smtClean="0"/>
              <a:t>«…ο μπαμπάς δεν ξέρει πως διαβάζονται τα εξωσχολικά.  Μας θέλει καθισμένες</a:t>
            </a:r>
          </a:p>
          <a:p>
            <a:r>
              <a:rPr lang="el-GR" dirty="0" smtClean="0"/>
              <a:t>απέναντί του στο τραπέζι, εκείνος να διαβάζει το δικό του βιβλίο κι εμείς τα δικά μας. </a:t>
            </a:r>
          </a:p>
          <a:p>
            <a:r>
              <a:rPr lang="el-GR" dirty="0" smtClean="0"/>
              <a:t> Μπορεί εκείνος να βρίσκει γούστο να διαβάζει τη ζωή του Μπετόβεν και πού και πού </a:t>
            </a:r>
          </a:p>
          <a:p>
            <a:r>
              <a:rPr lang="el-GR" dirty="0" smtClean="0"/>
              <a:t>να σηκώνει το κεφάλι και να μας κοιτάζει .  Εμείς όμως δεν καταλαβαίνουμε τίποτα </a:t>
            </a:r>
          </a:p>
          <a:p>
            <a:r>
              <a:rPr lang="el-GR" dirty="0" smtClean="0"/>
              <a:t>με τον μπαμπά </a:t>
            </a:r>
            <a:r>
              <a:rPr lang="el-GR" dirty="0" err="1" smtClean="0"/>
              <a:t>καταντίκρυ</a:t>
            </a:r>
            <a:r>
              <a:rPr lang="el-GR" dirty="0" smtClean="0"/>
              <a:t> μας.  Τα μαθήματα του σχολείου μπορεί να τα διαβάζεις έτσι</a:t>
            </a:r>
          </a:p>
          <a:p>
            <a:r>
              <a:rPr lang="el-GR" dirty="0" smtClean="0"/>
              <a:t>Τα εξωσχολικά όμως;…  Θα γράψω μια ολόκληρη εργασία.  Βέβαια κανείς δεν μου την</a:t>
            </a:r>
          </a:p>
          <a:p>
            <a:r>
              <a:rPr lang="el-GR" dirty="0" smtClean="0"/>
              <a:t>έχει ζητήσει.  Μπορεί να πω στη </a:t>
            </a:r>
            <a:r>
              <a:rPr lang="el-GR" dirty="0" err="1" smtClean="0"/>
              <a:t>Διδώ</a:t>
            </a:r>
            <a:r>
              <a:rPr lang="el-GR" dirty="0" smtClean="0"/>
              <a:t> να τη βάλει στην εφημερίδα της.  Πώς διαβάζονται</a:t>
            </a:r>
          </a:p>
          <a:p>
            <a:r>
              <a:rPr lang="el-GR" dirty="0" smtClean="0"/>
              <a:t>τα εξωσχολικά βιβλία; </a:t>
            </a:r>
          </a:p>
          <a:p>
            <a:r>
              <a:rPr lang="el-GR" dirty="0" smtClean="0"/>
              <a:t> 1.  Μπορεί να έχεις τα πόδια  ψηλά πάνω στα κάγκελα του κρεβατιού και η υπόλοιπη να </a:t>
            </a:r>
            <a:r>
              <a:rPr lang="el-GR" dirty="0" err="1" smtClean="0"/>
              <a:t>΄σαι</a:t>
            </a:r>
            <a:r>
              <a:rPr lang="el-GR" dirty="0" smtClean="0"/>
              <a:t>  ξαπλωμένη ανάσκελα και να κρατάς το βιβλίο στον αέρα.</a:t>
            </a:r>
          </a:p>
          <a:p>
            <a:r>
              <a:rPr lang="el-GR" dirty="0" smtClean="0"/>
              <a:t>  2.  Μπορείς να είσαι μπρούμυτα στο κρεβάτι και το βιβλίο κάτω στο πάτωμα.</a:t>
            </a:r>
          </a:p>
          <a:p>
            <a:r>
              <a:rPr lang="el-GR" dirty="0" smtClean="0"/>
              <a:t>  3.  Μπορεί αν έχεις αδελφή, να είναι εκείνη μπρούμυτα στο πάτωμα κι εσύ από πάνω της σαν να σχηματίζετε σταυρό και τα βιβλία βέβαια στο πάτωμα.  </a:t>
            </a:r>
          </a:p>
          <a:p>
            <a:pPr marL="342900" indent="-342900">
              <a:buAutoNum type="arabicPeriod" startAt="4"/>
            </a:pPr>
            <a:r>
              <a:rPr lang="el-GR" dirty="0" smtClean="0"/>
              <a:t>Το βράδυ όταν πάτε για ύπνο και σας φωνάζουν να σβήσετε το φως, να κουκουλώνεστε με τα σκεπάσματα και να έχετε ένα κλεφτοφάναρο και να διαβάζετε  - αυτό μάλλον τον χειμώνα γιατί το καλοκαίρι θα σκάσετε…»</a:t>
            </a:r>
          </a:p>
          <a:p>
            <a:pPr marL="1257300" lvl="2" indent="-342900"/>
            <a:r>
              <a:rPr lang="el-GR" dirty="0" smtClean="0"/>
              <a:t>                ……….</a:t>
            </a:r>
            <a:endParaRPr lang="el-GR" dirty="0"/>
          </a:p>
        </p:txBody>
      </p:sp>
    </p:spTree>
  </p:cSld>
  <p:clrMapOvr>
    <a:masterClrMapping/>
  </p:clrMapOvr>
  <p:transition spd="slow">
    <p:spli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TextBox"/>
          <p:cNvSpPr txBox="1"/>
          <p:nvPr/>
        </p:nvSpPr>
        <p:spPr>
          <a:xfrm>
            <a:off x="683568" y="188640"/>
            <a:ext cx="6912768" cy="2585323"/>
          </a:xfrm>
          <a:prstGeom prst="rect">
            <a:avLst/>
          </a:prstGeom>
          <a:noFill/>
        </p:spPr>
        <p:txBody>
          <a:bodyPr wrap="square" rtlCol="0">
            <a:spAutoFit/>
          </a:bodyPr>
          <a:lstStyle/>
          <a:p>
            <a:pPr marL="342900" indent="-342900"/>
            <a:r>
              <a:rPr lang="el-GR" dirty="0" smtClean="0"/>
              <a:t>Με συνεπήρε η σκέψη , η δυνατότητα και η πιθανότητα  τα παιδιά  να επιθυμήσουν να έρθουν σε επαφή, αφού διαβάσουν το </a:t>
            </a:r>
            <a:r>
              <a:rPr lang="el-GR" dirty="0" err="1" smtClean="0"/>
              <a:t>βιβλίο,με</a:t>
            </a:r>
            <a:r>
              <a:rPr lang="el-GR" dirty="0" smtClean="0"/>
              <a:t> μία τόσο σημαντική συγγραφέα  και  αυτό να μπορεί να πραγματοποιηθεί.</a:t>
            </a:r>
          </a:p>
          <a:p>
            <a:r>
              <a:rPr lang="el-GR" dirty="0" smtClean="0"/>
              <a:t>(Σκέφτηκα τη λύση του </a:t>
            </a:r>
            <a:r>
              <a:rPr lang="en-US" dirty="0" err="1" smtClean="0"/>
              <a:t>skype</a:t>
            </a:r>
            <a:r>
              <a:rPr lang="en-US" dirty="0" smtClean="0"/>
              <a:t> </a:t>
            </a:r>
            <a:r>
              <a:rPr lang="el-GR" dirty="0" smtClean="0"/>
              <a:t>στο εργαστήριο πληροφορικής του σχολείου μας…)</a:t>
            </a:r>
            <a:endParaRPr lang="en-US" dirty="0" smtClean="0"/>
          </a:p>
          <a:p>
            <a:r>
              <a:rPr lang="el-GR" b="1" dirty="0" smtClean="0"/>
              <a:t>Στόχοι</a:t>
            </a:r>
            <a:r>
              <a:rPr lang="el-GR" dirty="0" smtClean="0"/>
              <a:t> ακόμα  ήταν:</a:t>
            </a:r>
          </a:p>
          <a:p>
            <a:endParaRPr lang="el-GR" dirty="0" smtClean="0"/>
          </a:p>
          <a:p>
            <a:endParaRPr lang="el-GR" dirty="0"/>
          </a:p>
        </p:txBody>
      </p:sp>
      <p:sp>
        <p:nvSpPr>
          <p:cNvPr id="4" name="3 - Ορθογώνιο"/>
          <p:cNvSpPr/>
          <p:nvPr/>
        </p:nvSpPr>
        <p:spPr>
          <a:xfrm>
            <a:off x="2286000" y="2276872"/>
            <a:ext cx="4572000" cy="4247317"/>
          </a:xfrm>
          <a:prstGeom prst="rect">
            <a:avLst/>
          </a:prstGeom>
        </p:spPr>
        <p:txBody>
          <a:bodyPr wrap="square">
            <a:spAutoFit/>
          </a:bodyPr>
          <a:lstStyle/>
          <a:p>
            <a:pPr lvl="0">
              <a:buFont typeface="Arial" pitchFamily="34" charset="0"/>
              <a:buChar char="•"/>
            </a:pPr>
            <a:r>
              <a:rPr lang="el-GR" dirty="0" smtClean="0"/>
              <a:t> Οι μαθητές να γνωρίσουν τι σημαίνει </a:t>
            </a:r>
            <a:r>
              <a:rPr lang="el-GR" b="1" dirty="0" smtClean="0"/>
              <a:t>αυτοβιογραφία</a:t>
            </a:r>
            <a:r>
              <a:rPr lang="el-GR" dirty="0" smtClean="0"/>
              <a:t>.</a:t>
            </a:r>
          </a:p>
          <a:p>
            <a:pPr lvl="0">
              <a:buFont typeface="Arial" pitchFamily="34" charset="0"/>
              <a:buChar char="•"/>
            </a:pPr>
            <a:r>
              <a:rPr lang="el-GR" dirty="0" smtClean="0"/>
              <a:t>Να γνωρίσουν «κομμάτια» της ελληνικής </a:t>
            </a:r>
            <a:r>
              <a:rPr lang="el-GR" b="1" dirty="0" smtClean="0"/>
              <a:t>ιστορίας</a:t>
            </a:r>
            <a:r>
              <a:rPr lang="el-GR" dirty="0" smtClean="0"/>
              <a:t> που δεν παρουσιάζονται στα σχολικά βιβλία.</a:t>
            </a:r>
          </a:p>
          <a:p>
            <a:pPr lvl="0">
              <a:buFont typeface="Arial" pitchFamily="34" charset="0"/>
              <a:buChar char="•"/>
            </a:pPr>
            <a:r>
              <a:rPr lang="el-GR" dirty="0" smtClean="0"/>
              <a:t>Να ασκηθούν στην  </a:t>
            </a:r>
            <a:r>
              <a:rPr lang="el-GR" b="1" dirty="0" err="1" smtClean="0"/>
              <a:t>ομαδοσυνεργατική</a:t>
            </a:r>
            <a:r>
              <a:rPr lang="el-GR" dirty="0" smtClean="0"/>
              <a:t> μέθοδο.</a:t>
            </a:r>
          </a:p>
          <a:p>
            <a:pPr lvl="0">
              <a:buFont typeface="Arial" pitchFamily="34" charset="0"/>
              <a:buChar char="•"/>
            </a:pPr>
            <a:r>
              <a:rPr lang="el-GR" dirty="0" smtClean="0"/>
              <a:t>Να ασκηθούν στην </a:t>
            </a:r>
            <a:r>
              <a:rPr lang="el-GR" b="1" dirty="0" smtClean="0"/>
              <a:t>δραματοποίηση</a:t>
            </a:r>
            <a:r>
              <a:rPr lang="el-GR" dirty="0" smtClean="0"/>
              <a:t> και στο παιχνίδι ρόλων.</a:t>
            </a:r>
          </a:p>
          <a:p>
            <a:pPr lvl="0">
              <a:buFont typeface="Arial" pitchFamily="34" charset="0"/>
              <a:buChar char="•"/>
            </a:pPr>
            <a:r>
              <a:rPr lang="el-GR" dirty="0" smtClean="0"/>
              <a:t>Να ασκηθούν στον  </a:t>
            </a:r>
            <a:r>
              <a:rPr lang="el-GR" b="1" dirty="0" smtClean="0"/>
              <a:t>μετασχηματισμό</a:t>
            </a:r>
            <a:r>
              <a:rPr lang="el-GR" dirty="0" smtClean="0"/>
              <a:t> κειμένου.</a:t>
            </a:r>
          </a:p>
          <a:p>
            <a:pPr lvl="0">
              <a:buFont typeface="Arial" pitchFamily="34" charset="0"/>
              <a:buChar char="•"/>
            </a:pPr>
            <a:r>
              <a:rPr lang="el-GR" dirty="0" smtClean="0"/>
              <a:t>Να κατανοήσουν τη </a:t>
            </a:r>
            <a:r>
              <a:rPr lang="el-GR" b="1" dirty="0" smtClean="0"/>
              <a:t>θέση</a:t>
            </a:r>
            <a:r>
              <a:rPr lang="el-GR" dirty="0" smtClean="0"/>
              <a:t> της Ελληνίδας Γυναίκας Συζύγου Μητέρας Συντρόφου σε δύσκολες εποχές και  να τη συσχετίσουν με τη θέση της Γυναίκας σήμερα. </a:t>
            </a:r>
            <a:endParaRPr lang="el-GR" dirty="0"/>
          </a:p>
        </p:txBody>
      </p:sp>
    </p:spTree>
  </p:cSld>
  <p:clrMapOvr>
    <a:masterClrMapping/>
  </p:clrMapOvr>
  <p:transition spd="slow">
    <p:spli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3347864" y="5529426"/>
            <a:ext cx="4104456" cy="707886"/>
          </a:xfrm>
          <a:prstGeom prst="rect">
            <a:avLst/>
          </a:prstGeom>
          <a:noFill/>
        </p:spPr>
        <p:txBody>
          <a:bodyPr wrap="square" rtlCol="0">
            <a:spAutoFit/>
          </a:bodyPr>
          <a:lstStyle/>
          <a:p>
            <a:r>
              <a:rPr lang="el-GR" sz="4000" b="1" dirty="0" smtClean="0">
                <a:solidFill>
                  <a:schemeClr val="accent1">
                    <a:lumMod val="75000"/>
                  </a:schemeClr>
                </a:solidFill>
              </a:rPr>
              <a:t>ΤΕΛΟΣ…</a:t>
            </a:r>
            <a:endParaRPr lang="el-GR" sz="4000" b="1" dirty="0">
              <a:solidFill>
                <a:schemeClr val="accent1">
                  <a:lumMod val="75000"/>
                </a:schemeClr>
              </a:solidFill>
            </a:endParaRPr>
          </a:p>
        </p:txBody>
      </p:sp>
      <p:pic>
        <p:nvPicPr>
          <p:cNvPr id="3" name="2 - Εικόνα" descr="5adabce615174ebea7c0bc718cdfb090_L.jpg"/>
          <p:cNvPicPr>
            <a:picLocks noChangeAspect="1"/>
          </p:cNvPicPr>
          <p:nvPr/>
        </p:nvPicPr>
        <p:blipFill>
          <a:blip r:embed="rId2" cstate="print"/>
          <a:stretch>
            <a:fillRect/>
          </a:stretch>
        </p:blipFill>
        <p:spPr>
          <a:xfrm>
            <a:off x="2190750" y="1843087"/>
            <a:ext cx="4762500" cy="3171825"/>
          </a:xfrm>
          <a:prstGeom prst="rect">
            <a:avLst/>
          </a:prstGeom>
        </p:spPr>
      </p:pic>
    </p:spTree>
  </p:cSld>
  <p:clrMapOvr>
    <a:masterClrMapping/>
  </p:clrMapOvr>
  <p:transition spd="slow">
    <p:spli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2339752" y="692696"/>
            <a:ext cx="3427670" cy="1477328"/>
          </a:xfrm>
          <a:prstGeom prst="rect">
            <a:avLst/>
          </a:prstGeom>
          <a:noFill/>
        </p:spPr>
        <p:txBody>
          <a:bodyPr wrap="none" rtlCol="0">
            <a:spAutoFit/>
          </a:bodyPr>
          <a:lstStyle/>
          <a:p>
            <a:r>
              <a:rPr lang="el-GR" dirty="0" smtClean="0"/>
              <a:t>Στη συνέχεια διάβασα το βιβλίο…</a:t>
            </a:r>
          </a:p>
          <a:p>
            <a:endParaRPr lang="el-GR" dirty="0" smtClean="0"/>
          </a:p>
          <a:p>
            <a:endParaRPr lang="el-GR" dirty="0" smtClean="0"/>
          </a:p>
          <a:p>
            <a:endParaRPr lang="el-GR" dirty="0" smtClean="0"/>
          </a:p>
          <a:p>
            <a:endParaRPr lang="el-GR" dirty="0"/>
          </a:p>
        </p:txBody>
      </p:sp>
      <p:pic>
        <p:nvPicPr>
          <p:cNvPr id="3" name="2 - Εικόνα" descr="u12834806.jpg"/>
          <p:cNvPicPr>
            <a:picLocks noChangeAspect="1"/>
          </p:cNvPicPr>
          <p:nvPr/>
        </p:nvPicPr>
        <p:blipFill>
          <a:blip r:embed="rId2" cstate="print"/>
          <a:stretch>
            <a:fillRect/>
          </a:stretch>
        </p:blipFill>
        <p:spPr>
          <a:xfrm>
            <a:off x="3681412" y="1666875"/>
            <a:ext cx="1781175" cy="3524250"/>
          </a:xfrm>
          <a:prstGeom prst="rect">
            <a:avLst/>
          </a:prstGeom>
        </p:spPr>
      </p:pic>
    </p:spTree>
  </p:cSld>
  <p:clrMapOvr>
    <a:masterClrMapping/>
  </p:clrMapOvr>
  <p:transition spd="slow">
    <p:spli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251520" y="1340768"/>
            <a:ext cx="8568952" cy="4247317"/>
          </a:xfrm>
          <a:prstGeom prst="rect">
            <a:avLst/>
          </a:prstGeom>
          <a:noFill/>
        </p:spPr>
        <p:txBody>
          <a:bodyPr wrap="square" rtlCol="0">
            <a:spAutoFit/>
          </a:bodyPr>
          <a:lstStyle/>
          <a:p>
            <a:pPr>
              <a:buFont typeface="Arial" pitchFamily="34" charset="0"/>
              <a:buChar char="•"/>
            </a:pPr>
            <a:endParaRPr lang="el-GR" dirty="0" smtClean="0"/>
          </a:p>
          <a:p>
            <a:pPr>
              <a:buFont typeface="Arial" pitchFamily="34" charset="0"/>
              <a:buChar char="•"/>
            </a:pPr>
            <a:r>
              <a:rPr lang="el-GR" dirty="0" smtClean="0"/>
              <a:t>ΔΙΑΠΙΣΤΩΣΑ ΟΤΙ:</a:t>
            </a:r>
          </a:p>
          <a:p>
            <a:pPr>
              <a:buFont typeface="Arial" pitchFamily="34" charset="0"/>
              <a:buChar char="•"/>
            </a:pPr>
            <a:endParaRPr lang="el-GR" dirty="0" smtClean="0"/>
          </a:p>
          <a:p>
            <a:pPr>
              <a:buFont typeface="Arial" pitchFamily="34" charset="0"/>
              <a:buChar char="•"/>
            </a:pPr>
            <a:r>
              <a:rPr lang="el-GR" dirty="0" smtClean="0"/>
              <a:t>Είχε πολύ απλή και κατανοητή γλώσσα.</a:t>
            </a:r>
          </a:p>
          <a:p>
            <a:pPr>
              <a:buFont typeface="Arial" pitchFamily="34" charset="0"/>
              <a:buChar char="•"/>
            </a:pPr>
            <a:endParaRPr lang="el-GR" dirty="0" smtClean="0"/>
          </a:p>
          <a:p>
            <a:pPr>
              <a:buFont typeface="Arial" pitchFamily="34" charset="0"/>
              <a:buChar char="•"/>
            </a:pPr>
            <a:r>
              <a:rPr lang="el-GR" dirty="0" smtClean="0"/>
              <a:t>Εμπλέκονταν  κατά ένα μαγικό τρόπο </a:t>
            </a:r>
            <a:r>
              <a:rPr lang="el-GR" b="1" i="1" dirty="0" smtClean="0"/>
              <a:t>και με τις 3 ενότητες </a:t>
            </a:r>
            <a:r>
              <a:rPr lang="el-GR" dirty="0" smtClean="0"/>
              <a:t>που καλούμαστε να θίξουμε, σύμφωνα με το νέο σύστημα στη Λογοτεχνία </a:t>
            </a:r>
            <a:r>
              <a:rPr lang="el-GR" dirty="0" err="1" smtClean="0"/>
              <a:t>Α΄Λυκείου</a:t>
            </a:r>
            <a:r>
              <a:rPr lang="el-GR" dirty="0" smtClean="0"/>
              <a:t> (Τα φύλα στη λογοτεχνία, Μοντέρνα και Παραδοσιακή Ποίηση, Θέατρο).</a:t>
            </a:r>
          </a:p>
          <a:p>
            <a:pPr>
              <a:buFont typeface="Arial" pitchFamily="34" charset="0"/>
              <a:buChar char="•"/>
            </a:pPr>
            <a:endParaRPr lang="el-GR" dirty="0" smtClean="0"/>
          </a:p>
          <a:p>
            <a:pPr>
              <a:buFont typeface="Wingdings" pitchFamily="2" charset="2"/>
              <a:buChar char="§"/>
            </a:pPr>
            <a:r>
              <a:rPr lang="el-GR" dirty="0" smtClean="0"/>
              <a:t>Θα μπορούσε να κάνει τα παιδιά να δουν την ανάγνωση ενός λογοτ. έργου ως ευχάριστη διαδικασία , να  μυηθούν  σε αυτήν και να την συνεχίσουν …</a:t>
            </a:r>
          </a:p>
          <a:p>
            <a:pPr>
              <a:buFont typeface="Wingdings" pitchFamily="2" charset="2"/>
              <a:buChar char="§"/>
            </a:pPr>
            <a:endParaRPr lang="el-GR" dirty="0" smtClean="0"/>
          </a:p>
          <a:p>
            <a:pPr>
              <a:buFont typeface="Wingdings" pitchFamily="2" charset="2"/>
              <a:buChar char="§"/>
            </a:pPr>
            <a:r>
              <a:rPr lang="el-GR" dirty="0" smtClean="0"/>
              <a:t>Τα κορίτσια- πρωταγωνίστριες του έργου αφηγούνται τις περιπέτειές τους, όταν βρίσκονται σε ηλικίες όμοιες με αυτές των παιδιών στην  </a:t>
            </a:r>
            <a:r>
              <a:rPr lang="el-GR" dirty="0" err="1" smtClean="0"/>
              <a:t>Α΄Λυκείου</a:t>
            </a:r>
            <a:r>
              <a:rPr lang="el-GR" dirty="0" smtClean="0"/>
              <a:t> και εξής,  οπότε, έχουν τις ίδιες λίγο πολύ αναζητήσεις, ανησυχίες, προβληματισμούς. </a:t>
            </a:r>
            <a:endParaRPr lang="el-GR" dirty="0"/>
          </a:p>
        </p:txBody>
      </p:sp>
    </p:spTree>
  </p:cSld>
  <p:clrMapOvr>
    <a:masterClrMapping/>
  </p:clrMapOvr>
  <p:transition spd="slow">
    <p:spli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TextBox"/>
          <p:cNvSpPr txBox="1"/>
          <p:nvPr/>
        </p:nvSpPr>
        <p:spPr>
          <a:xfrm>
            <a:off x="539552" y="1988840"/>
            <a:ext cx="8136904" cy="2862322"/>
          </a:xfrm>
          <a:prstGeom prst="rect">
            <a:avLst/>
          </a:prstGeom>
          <a:noFill/>
        </p:spPr>
        <p:txBody>
          <a:bodyPr wrap="square" rtlCol="0">
            <a:spAutoFit/>
          </a:bodyPr>
          <a:lstStyle/>
          <a:p>
            <a:r>
              <a:rPr lang="el-GR" b="1" i="1" dirty="0" smtClean="0"/>
              <a:t>Ερχόμουν βέβαια αντιμέτωπη με πολλές δυσκολίες:</a:t>
            </a:r>
          </a:p>
          <a:p>
            <a:endParaRPr lang="el-GR" b="1" i="1" dirty="0" smtClean="0"/>
          </a:p>
          <a:p>
            <a:endParaRPr lang="el-GR" b="1" i="1" dirty="0" smtClean="0"/>
          </a:p>
          <a:p>
            <a:pPr>
              <a:buFont typeface="Arial" pitchFamily="34" charset="0"/>
              <a:buChar char="•"/>
            </a:pPr>
            <a:r>
              <a:rPr lang="el-GR" dirty="0" smtClean="0"/>
              <a:t>Τα παιδιά έπρεπε να προμηθευτούν το βιβλίο.</a:t>
            </a:r>
          </a:p>
          <a:p>
            <a:pPr>
              <a:buFont typeface="Arial" pitchFamily="34" charset="0"/>
              <a:buChar char="•"/>
            </a:pPr>
            <a:r>
              <a:rPr lang="el-GR" dirty="0" smtClean="0"/>
              <a:t>Έπρεπε να μελετήσω προσεκτικά το χρόνο ώστε να συνδυαστεί και με άλλες  απαραίτητες «διαδικασίες» του μαθήματος.</a:t>
            </a:r>
          </a:p>
          <a:p>
            <a:pPr>
              <a:buFont typeface="Arial" pitchFamily="34" charset="0"/>
              <a:buChar char="•"/>
            </a:pPr>
            <a:r>
              <a:rPr lang="el-GR" dirty="0" smtClean="0"/>
              <a:t>Έπρεπε να φτιάξω φύλλα  εργασίας συμβατά με τις οδηγίες και το πλαίσιο  διδασκαλίας του μαθήματος.</a:t>
            </a:r>
          </a:p>
          <a:p>
            <a:pPr>
              <a:buFont typeface="Arial" pitchFamily="34" charset="0"/>
              <a:buChar char="•"/>
            </a:pPr>
            <a:r>
              <a:rPr lang="el-GR" dirty="0" smtClean="0"/>
              <a:t>Κι όλο αυτό έπρεπε να βρω τρόπο να «ενδιαφέρει» τα παιδιά…</a:t>
            </a:r>
          </a:p>
          <a:p>
            <a:endParaRPr lang="el-GR" dirty="0"/>
          </a:p>
        </p:txBody>
      </p:sp>
    </p:spTree>
  </p:cSld>
  <p:clrMapOvr>
    <a:masterClrMapping/>
  </p:clrMapOvr>
  <p:transition spd="slow">
    <p:spli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467545" y="1628800"/>
            <a:ext cx="8496944" cy="1477328"/>
          </a:xfrm>
          <a:prstGeom prst="rect">
            <a:avLst/>
          </a:prstGeom>
          <a:noFill/>
        </p:spPr>
        <p:txBody>
          <a:bodyPr wrap="square" rtlCol="0">
            <a:spAutoFit/>
          </a:bodyPr>
          <a:lstStyle/>
          <a:p>
            <a:r>
              <a:rPr lang="el-GR" dirty="0" smtClean="0"/>
              <a:t>Αφού αντιμετωπίστηκαν οι δυσκολίες, </a:t>
            </a:r>
            <a:endParaRPr lang="en-US" dirty="0" smtClean="0"/>
          </a:p>
          <a:p>
            <a:endParaRPr lang="en-US" dirty="0" smtClean="0"/>
          </a:p>
          <a:p>
            <a:r>
              <a:rPr lang="el-GR" dirty="0" smtClean="0"/>
              <a:t>-με… πολύ δική μου οργάνωση και δουλειά στο σπίτι-  και  αφού,</a:t>
            </a:r>
            <a:endParaRPr lang="en-US" dirty="0" smtClean="0"/>
          </a:p>
          <a:p>
            <a:endParaRPr lang="en-US" dirty="0" smtClean="0"/>
          </a:p>
          <a:p>
            <a:r>
              <a:rPr lang="el-GR" dirty="0" smtClean="0"/>
              <a:t> με τη βοήθεια του Διευθυντή ,τα παιδιά προμηθεύτηκαν το βιβλίο…</a:t>
            </a:r>
            <a:endParaRPr lang="el-GR" dirty="0"/>
          </a:p>
        </p:txBody>
      </p:sp>
    </p:spTree>
  </p:cSld>
  <p:clrMapOvr>
    <a:masterClrMapping/>
  </p:clrMapOvr>
  <p:transition spd="slow">
    <p:spli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907704" y="306522"/>
            <a:ext cx="5916171" cy="2031325"/>
          </a:xfrm>
          <a:prstGeom prst="rect">
            <a:avLst/>
          </a:prstGeom>
          <a:noFill/>
        </p:spPr>
        <p:txBody>
          <a:bodyPr wrap="none" rtlCol="0">
            <a:spAutoFit/>
          </a:bodyPr>
          <a:lstStyle/>
          <a:p>
            <a:endParaRPr lang="el-GR" dirty="0" smtClean="0"/>
          </a:p>
          <a:p>
            <a:r>
              <a:rPr lang="el-GR" dirty="0" smtClean="0"/>
              <a:t>Ξεκινήσαμε…</a:t>
            </a:r>
          </a:p>
          <a:p>
            <a:endParaRPr lang="el-GR" dirty="0" smtClean="0"/>
          </a:p>
          <a:p>
            <a:r>
              <a:rPr lang="el-GR" dirty="0" smtClean="0"/>
              <a:t>Το «σενάριο» διδασκαλίας μου προϋπέθετε τα εξής στάδια:</a:t>
            </a:r>
          </a:p>
          <a:p>
            <a:endParaRPr lang="el-GR" dirty="0" smtClean="0"/>
          </a:p>
          <a:p>
            <a:endParaRPr lang="el-GR" dirty="0" smtClean="0"/>
          </a:p>
          <a:p>
            <a:endParaRPr lang="el-GR" dirty="0"/>
          </a:p>
        </p:txBody>
      </p:sp>
      <p:pic>
        <p:nvPicPr>
          <p:cNvPr id="4" name="3 - Εικόνα" descr="x19722099.jpg"/>
          <p:cNvPicPr>
            <a:picLocks noChangeAspect="1"/>
          </p:cNvPicPr>
          <p:nvPr/>
        </p:nvPicPr>
        <p:blipFill>
          <a:blip r:embed="rId2" cstate="print"/>
          <a:stretch>
            <a:fillRect/>
          </a:stretch>
        </p:blipFill>
        <p:spPr>
          <a:xfrm>
            <a:off x="3100387" y="2281014"/>
            <a:ext cx="2943225" cy="3524250"/>
          </a:xfrm>
          <a:prstGeom prst="rect">
            <a:avLst/>
          </a:prstGeom>
        </p:spPr>
      </p:pic>
    </p:spTree>
  </p:cSld>
  <p:clrMapOvr>
    <a:masterClrMapping/>
  </p:clrMapOvr>
  <p:transition spd="slow">
    <p:spli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79512" y="476672"/>
            <a:ext cx="8640961" cy="3970318"/>
          </a:xfrm>
          <a:prstGeom prst="rect">
            <a:avLst/>
          </a:prstGeom>
          <a:noFill/>
        </p:spPr>
        <p:txBody>
          <a:bodyPr wrap="square" rtlCol="0">
            <a:spAutoFit/>
          </a:bodyPr>
          <a:lstStyle/>
          <a:p>
            <a:r>
              <a:rPr lang="el-GR" b="1" dirty="0" smtClean="0"/>
              <a:t>ΠΡΙΝ ΤΗΝ ΑΝΑΓΝΩΣΗ:  (στο εργαστήριο πληροφορικής).</a:t>
            </a:r>
          </a:p>
          <a:p>
            <a:endParaRPr lang="el-GR" dirty="0" smtClean="0"/>
          </a:p>
          <a:p>
            <a:r>
              <a:rPr lang="el-GR" dirty="0" smtClean="0"/>
              <a:t>Χωρίζουμε τα παιδιά σε ομάδες.</a:t>
            </a:r>
          </a:p>
          <a:p>
            <a:endParaRPr lang="el-GR" dirty="0" smtClean="0"/>
          </a:p>
          <a:p>
            <a:r>
              <a:rPr lang="el-GR" dirty="0" smtClean="0"/>
              <a:t>Επισκεπτόμαστε το εργαστήριο πληροφορικής όπου αναζητούμε ανά ομάδες :</a:t>
            </a:r>
          </a:p>
          <a:p>
            <a:pPr lvl="0">
              <a:buFont typeface="Arial" pitchFamily="34" charset="0"/>
              <a:buChar char="•"/>
            </a:pPr>
            <a:r>
              <a:rPr lang="el-GR" dirty="0" smtClean="0"/>
              <a:t>την ιστοσελίδα της συγγραφέως , </a:t>
            </a:r>
          </a:p>
          <a:p>
            <a:pPr lvl="0">
              <a:buFont typeface="Arial" pitchFamily="34" charset="0"/>
              <a:buChar char="•"/>
            </a:pPr>
            <a:endParaRPr lang="el-GR" dirty="0" smtClean="0"/>
          </a:p>
          <a:p>
            <a:pPr lvl="0">
              <a:buFont typeface="Arial" pitchFamily="34" charset="0"/>
              <a:buChar char="•"/>
            </a:pPr>
            <a:r>
              <a:rPr lang="el-GR" dirty="0" smtClean="0"/>
              <a:t>βιογραφικά  στοιχεία της ,</a:t>
            </a:r>
          </a:p>
          <a:p>
            <a:pPr lvl="0">
              <a:buFont typeface="Arial" pitchFamily="34" charset="0"/>
              <a:buChar char="•"/>
            </a:pPr>
            <a:endParaRPr lang="el-GR" dirty="0" smtClean="0"/>
          </a:p>
          <a:p>
            <a:pPr lvl="0">
              <a:buFont typeface="Arial" pitchFamily="34" charset="0"/>
              <a:buChar char="•"/>
            </a:pPr>
            <a:r>
              <a:rPr lang="el-GR" dirty="0" smtClean="0"/>
              <a:t> σημειώνουμε το </a:t>
            </a:r>
            <a:r>
              <a:rPr lang="en-US" dirty="0" smtClean="0"/>
              <a:t>mail </a:t>
            </a:r>
            <a:r>
              <a:rPr lang="el-GR" dirty="0" smtClean="0"/>
              <a:t>της για ενδεχόμενη επικοινωνία μαζί της μετά την ανάγνωση (προοπτική που ενθουσιάζει τα παιδιά) και…</a:t>
            </a:r>
          </a:p>
          <a:p>
            <a:pPr lvl="0">
              <a:buFont typeface="Arial" pitchFamily="34" charset="0"/>
              <a:buChar char="•"/>
            </a:pPr>
            <a:endParaRPr lang="el-GR" dirty="0" smtClean="0"/>
          </a:p>
          <a:p>
            <a:pPr>
              <a:buFont typeface="Arial" pitchFamily="34" charset="0"/>
              <a:buChar char="•"/>
            </a:pPr>
            <a:r>
              <a:rPr lang="el-GR" dirty="0" smtClean="0"/>
              <a:t>διαβάζουμε  περιλήψεις από προηγούμενα έργα της.</a:t>
            </a:r>
            <a:endParaRPr lang="en-US" dirty="0" smtClean="0"/>
          </a:p>
          <a:p>
            <a:pPr>
              <a:buFont typeface="Arial" pitchFamily="34" charset="0"/>
              <a:buChar char="•"/>
            </a:pPr>
            <a:endParaRPr lang="el-GR" dirty="0"/>
          </a:p>
        </p:txBody>
      </p:sp>
    </p:spTree>
  </p:cSld>
  <p:clrMapOvr>
    <a:masterClrMapping/>
  </p:clrMapOvr>
  <p:transition spd="slow">
    <p:spli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358</TotalTime>
  <Words>2207</Words>
  <Application>Microsoft Office PowerPoint</Application>
  <PresentationFormat>Προβολή στην οθόνη (4:3)</PresentationFormat>
  <Paragraphs>190</Paragraphs>
  <Slides>30</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30</vt:i4>
      </vt:variant>
    </vt:vector>
  </HeadingPairs>
  <TitlesOfParts>
    <vt:vector size="31" baseType="lpstr">
      <vt:lpstr>Ροή</vt:lpstr>
      <vt:lpstr>ΔΙΔΑΣΚΑΛΙΑ ΟΛΟΚΛΗΡΟΥ ΛΟΓΟΤΕΧΝΙΚΟΥ ΕΡΓΟΥ ΜΕ ΠΡΟΣΑΡΜΟΓΗ ΣΤΟ ΝΕΟ ΣΥΣΤΗΜΑ ΤΗΣ Α΄ΛΥΚΕΙΟΥ</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lpstr>Διαφάνεια 20</vt:lpstr>
      <vt:lpstr>Διαφάνεια 21</vt:lpstr>
      <vt:lpstr>Διαφάνεια 22</vt:lpstr>
      <vt:lpstr>Διαφάνεια 23</vt:lpstr>
      <vt:lpstr>Διαφάνεια 24</vt:lpstr>
      <vt:lpstr>Διαφάνεια 25</vt:lpstr>
      <vt:lpstr>Διαφάνεια 26</vt:lpstr>
      <vt:lpstr>Διαφάνεια 27</vt:lpstr>
      <vt:lpstr>Διαφάνεια 28</vt:lpstr>
      <vt:lpstr>Διαφάνεια 29</vt:lpstr>
      <vt:lpstr>Διαφάνεια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ΔΙΔΑΣΚΑΛΙΑ ΟΛΟΚΛΗΡΟΥ ΛΟΓΟΤΕΧΝΙΚΟΥ ΕΡΓΟΥ ΜΕ ΠΡΟΣΑΡΜΟΓΗ ΣΤΟ ΝΕΟ ΣΥΣΤΗΜΑ ΤΗΣ Α΄ΛΥΚΕΙΟΥ</dc:title>
  <dc:creator>Χρήστης των Windows</dc:creator>
  <cp:lastModifiedBy>Χρήστης των Windows</cp:lastModifiedBy>
  <cp:revision>52</cp:revision>
  <dcterms:created xsi:type="dcterms:W3CDTF">2014-02-07T10:52:59Z</dcterms:created>
  <dcterms:modified xsi:type="dcterms:W3CDTF">2014-02-17T20:12:04Z</dcterms:modified>
</cp:coreProperties>
</file>